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262" r:id="rId3"/>
    <p:sldId id="282" r:id="rId4"/>
    <p:sldId id="273" r:id="rId5"/>
    <p:sldId id="274" r:id="rId6"/>
    <p:sldId id="352" r:id="rId7"/>
    <p:sldId id="384" r:id="rId8"/>
    <p:sldId id="374" r:id="rId9"/>
    <p:sldId id="375" r:id="rId10"/>
    <p:sldId id="353" r:id="rId11"/>
    <p:sldId id="350" r:id="rId12"/>
    <p:sldId id="351" r:id="rId13"/>
    <p:sldId id="354" r:id="rId14"/>
    <p:sldId id="288" r:id="rId15"/>
    <p:sldId id="313" r:id="rId16"/>
    <p:sldId id="314" r:id="rId17"/>
    <p:sldId id="291" r:id="rId18"/>
    <p:sldId id="292" r:id="rId19"/>
    <p:sldId id="376" r:id="rId20"/>
    <p:sldId id="293" r:id="rId21"/>
    <p:sldId id="385" r:id="rId22"/>
    <p:sldId id="355" r:id="rId23"/>
    <p:sldId id="304" r:id="rId24"/>
    <p:sldId id="357" r:id="rId25"/>
    <p:sldId id="321" r:id="rId26"/>
    <p:sldId id="322" r:id="rId27"/>
    <p:sldId id="363" r:id="rId28"/>
    <p:sldId id="324" r:id="rId29"/>
    <p:sldId id="325" r:id="rId30"/>
    <p:sldId id="326" r:id="rId31"/>
    <p:sldId id="327" r:id="rId32"/>
    <p:sldId id="328" r:id="rId33"/>
    <p:sldId id="367" r:id="rId34"/>
    <p:sldId id="368" r:id="rId35"/>
    <p:sldId id="356" r:id="rId36"/>
    <p:sldId id="359" r:id="rId37"/>
    <p:sldId id="336" r:id="rId38"/>
    <p:sldId id="360" r:id="rId39"/>
    <p:sldId id="361" r:id="rId40"/>
    <p:sldId id="323" r:id="rId41"/>
    <p:sldId id="339" r:id="rId42"/>
    <p:sldId id="364" r:id="rId43"/>
    <p:sldId id="338" r:id="rId44"/>
    <p:sldId id="340" r:id="rId45"/>
    <p:sldId id="341" r:id="rId46"/>
    <p:sldId id="329" r:id="rId47"/>
    <p:sldId id="366" r:id="rId48"/>
    <p:sldId id="342" r:id="rId49"/>
    <p:sldId id="343" r:id="rId50"/>
    <p:sldId id="362" r:id="rId51"/>
    <p:sldId id="330" r:id="rId52"/>
    <p:sldId id="331" r:id="rId53"/>
    <p:sldId id="332" r:id="rId54"/>
    <p:sldId id="333" r:id="rId55"/>
    <p:sldId id="334" r:id="rId56"/>
    <p:sldId id="335" r:id="rId57"/>
    <p:sldId id="344" r:id="rId58"/>
    <p:sldId id="369" r:id="rId59"/>
    <p:sldId id="348" r:id="rId60"/>
    <p:sldId id="349" r:id="rId61"/>
    <p:sldId id="370" r:id="rId62"/>
    <p:sldId id="317" r:id="rId63"/>
    <p:sldId id="345" r:id="rId64"/>
    <p:sldId id="371" r:id="rId65"/>
    <p:sldId id="316" r:id="rId66"/>
    <p:sldId id="311" r:id="rId67"/>
    <p:sldId id="278" r:id="rId68"/>
    <p:sldId id="297" r:id="rId69"/>
    <p:sldId id="378" r:id="rId70"/>
    <p:sldId id="379" r:id="rId71"/>
    <p:sldId id="380" r:id="rId72"/>
    <p:sldId id="377" r:id="rId73"/>
    <p:sldId id="381" r:id="rId74"/>
    <p:sldId id="382" r:id="rId75"/>
    <p:sldId id="383" r:id="rId76"/>
    <p:sldId id="372" r:id="rId77"/>
    <p:sldId id="373" r:id="rId78"/>
    <p:sldId id="272" r:id="rId79"/>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8" autoAdjust="0"/>
    <p:restoredTop sz="90053" autoAdjust="0"/>
  </p:normalViewPr>
  <p:slideViewPr>
    <p:cSldViewPr snapToGrid="0" snapToObjects="1" showGuides="1">
      <p:cViewPr>
        <p:scale>
          <a:sx n="66" d="100"/>
          <a:sy n="66" d="100"/>
        </p:scale>
        <p:origin x="-1368" y="-690"/>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6/17/2019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get to Provider Search Function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154119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Mention</a:t>
            </a:r>
            <a:r>
              <a:rPr lang="en-US" baseline="0" dirty="0" smtClean="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are </a:t>
            </a:r>
            <a:r>
              <a:rPr lang="en-US" baseline="0" dirty="0" smtClean="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103918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you are using a federal tax ID we expect a Type 2 NPI.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43</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are </a:t>
            </a:r>
            <a:r>
              <a:rPr lang="en-US" baseline="0" dirty="0" smtClean="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46</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49</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you are filling out this application on behalf of a provider, the provider MUST read and agree to these terms.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53</a:t>
            </a:fld>
            <a:endParaRPr lang="en-US" dirty="0"/>
          </a:p>
        </p:txBody>
      </p:sp>
    </p:spTree>
    <p:extLst>
      <p:ext uri="{BB962C8B-B14F-4D97-AF65-F5344CB8AC3E}">
        <p14:creationId xmlns:p14="http://schemas.microsoft.com/office/powerpoint/2010/main" val="189385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57</a:t>
            </a:fld>
            <a:endParaRPr lang="en-US" dirty="0"/>
          </a:p>
        </p:txBody>
      </p:sp>
    </p:spTree>
    <p:extLst>
      <p:ext uri="{BB962C8B-B14F-4D97-AF65-F5344CB8AC3E}">
        <p14:creationId xmlns:p14="http://schemas.microsoft.com/office/powerpoint/2010/main" val="303801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Disclosure</a:t>
            </a:r>
            <a:r>
              <a:rPr lang="en-US" sz="1200" baseline="0" dirty="0" smtClean="0"/>
              <a:t> notice – a pending application does not guarantee activation. </a:t>
            </a:r>
            <a:endParaRPr lang="en-US" sz="1050" b="1" dirty="0" smtClean="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59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63</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64</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smtClean="0">
                <a:solidFill>
                  <a:srgbClr val="FF0000"/>
                </a:solidFill>
              </a:rPr>
              <a:t>Please respond promptly.</a:t>
            </a:r>
            <a:r>
              <a:rPr lang="en-US" b="0" i="1" baseline="0" dirty="0" smtClean="0">
                <a:solidFill>
                  <a:srgbClr val="FF0000"/>
                </a:solidFill>
              </a:rPr>
              <a:t>  </a:t>
            </a:r>
            <a:r>
              <a:rPr lang="en-US" b="0" i="1" dirty="0" smtClean="0">
                <a:solidFill>
                  <a:srgbClr val="FF0000"/>
                </a:solidFill>
              </a:rPr>
              <a:t>If</a:t>
            </a:r>
            <a:r>
              <a:rPr lang="en-US" b="0" i="1" baseline="0" dirty="0" smtClean="0">
                <a:solidFill>
                  <a:srgbClr val="FF0000"/>
                </a:solidFill>
              </a:rPr>
              <a:t> at all possible, reply to the 1</a:t>
            </a:r>
            <a:r>
              <a:rPr lang="en-US" b="0" i="1" baseline="30000" dirty="0" smtClean="0">
                <a:solidFill>
                  <a:srgbClr val="FF0000"/>
                </a:solidFill>
              </a:rPr>
              <a:t>st</a:t>
            </a:r>
            <a:r>
              <a:rPr lang="en-US" b="0" i="1" baseline="0" dirty="0" smtClean="0">
                <a:solidFill>
                  <a:srgbClr val="FF0000"/>
                </a:solidFill>
              </a:rPr>
              <a:t> or 2</a:t>
            </a:r>
            <a:r>
              <a:rPr lang="en-US" b="0" i="1" baseline="30000" dirty="0" smtClean="0">
                <a:solidFill>
                  <a:srgbClr val="FF0000"/>
                </a:solidFill>
              </a:rPr>
              <a:t>nd</a:t>
            </a:r>
            <a:r>
              <a:rPr lang="en-US" b="0" i="1" baseline="0" dirty="0" smtClean="0">
                <a:solidFill>
                  <a:srgbClr val="FF0000"/>
                </a:solidFill>
              </a:rPr>
              <a:t> notice to allow enough time for processing the request prior to your re-verification period expiring.  Consider the 3</a:t>
            </a:r>
            <a:r>
              <a:rPr lang="en-US" b="0" i="1" baseline="30000" dirty="0" smtClean="0">
                <a:solidFill>
                  <a:srgbClr val="FF0000"/>
                </a:solidFill>
              </a:rPr>
              <a:t>rd</a:t>
            </a:r>
            <a:r>
              <a:rPr lang="en-US" b="0" i="1" baseline="0" dirty="0" smtClean="0">
                <a:solidFill>
                  <a:srgbClr val="FF0000"/>
                </a:solidFill>
              </a:rPr>
              <a:t> – 5</a:t>
            </a:r>
            <a:r>
              <a:rPr lang="en-US" b="0" i="1" baseline="30000" dirty="0" smtClean="0">
                <a:solidFill>
                  <a:srgbClr val="FF0000"/>
                </a:solidFill>
              </a:rPr>
              <a:t>th</a:t>
            </a:r>
            <a:r>
              <a:rPr lang="en-US" b="0" i="1" baseline="0" dirty="0" smtClean="0">
                <a:solidFill>
                  <a:srgbClr val="FF0000"/>
                </a:solidFill>
              </a:rPr>
              <a:t> notices as final warnings. The processing times for </a:t>
            </a:r>
            <a:r>
              <a:rPr lang="en-US" sz="1800" i="1" dirty="0" smtClean="0"/>
              <a:t>TADs is 5 business days. </a:t>
            </a:r>
            <a:endParaRPr lang="en-US" b="0" i="1" baseline="0" dirty="0" smtClean="0">
              <a:solidFill>
                <a:srgbClr val="FF0000"/>
              </a:solidFill>
            </a:endParaRPr>
          </a:p>
          <a:p>
            <a:endParaRPr lang="en-US" b="0" i="1" baseline="0" dirty="0" smtClean="0">
              <a:solidFill>
                <a:srgbClr val="FF0000"/>
              </a:solidFill>
            </a:endParaRPr>
          </a:p>
          <a:p>
            <a:r>
              <a:rPr lang="en-US" b="0" i="1" baseline="0" dirty="0" smtClean="0">
                <a:solidFill>
                  <a:srgbClr val="FF0000"/>
                </a:solidFill>
              </a:rPr>
              <a:t>After termination for non-response, provider may have to submit a new application. </a:t>
            </a:r>
          </a:p>
          <a:p>
            <a:endParaRPr lang="en-US" b="0" i="1" baseline="0" dirty="0" smtClean="0">
              <a:solidFill>
                <a:srgbClr val="FF0000"/>
              </a:solidFill>
            </a:endParaRPr>
          </a:p>
          <a:p>
            <a:r>
              <a:rPr lang="en-US" b="0" i="1" baseline="0" dirty="0" smtClean="0">
                <a:solidFill>
                  <a:srgbClr val="FF0000"/>
                </a:solidFill>
              </a:rPr>
              <a:t>If you have any questions or issues please contact the </a:t>
            </a:r>
            <a:r>
              <a:rPr lang="en-US" sz="1200" dirty="0" smtClean="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Secure versus Non-Secure functions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70</a:t>
            </a:fld>
            <a:endParaRPr lang="en-US" dirty="0"/>
          </a:p>
        </p:txBody>
      </p:sp>
    </p:spTree>
    <p:extLst>
      <p:ext uri="{BB962C8B-B14F-4D97-AF65-F5344CB8AC3E}">
        <p14:creationId xmlns:p14="http://schemas.microsoft.com/office/powerpoint/2010/main" val="3109011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Secure versus Non-Secure functions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71</a:t>
            </a:fld>
            <a:endParaRPr lang="en-US" dirty="0"/>
          </a:p>
        </p:txBody>
      </p:sp>
    </p:spTree>
    <p:extLst>
      <p:ext uri="{BB962C8B-B14F-4D97-AF65-F5344CB8AC3E}">
        <p14:creationId xmlns:p14="http://schemas.microsoft.com/office/powerpoint/2010/main" val="345279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a:t>
            </a:r>
            <a:r>
              <a:rPr lang="en-US" baseline="0" dirty="0" smtClean="0"/>
              <a:t> “Provider Update.” </a:t>
            </a:r>
            <a:r>
              <a:rPr lang="en-US" b="1" baseline="0" dirty="0" smtClean="0"/>
              <a:t>Location</a:t>
            </a:r>
            <a:r>
              <a:rPr lang="en-US" baseline="0" dirty="0" smtClean="0"/>
              <a:t>: PROVIDER (Secure Options) &gt; PROVIDER UPDATE &gt; </a:t>
            </a:r>
            <a:r>
              <a:rPr lang="en-US" u="sng" baseline="0" dirty="0" smtClean="0"/>
              <a:t>Provider Update</a:t>
            </a:r>
            <a:endParaRPr lang="en-US" u="sng" dirty="0"/>
          </a:p>
        </p:txBody>
      </p:sp>
      <p:sp>
        <p:nvSpPr>
          <p:cNvPr id="4" name="Slide Number Placeholder 3"/>
          <p:cNvSpPr>
            <a:spLocks noGrp="1"/>
          </p:cNvSpPr>
          <p:nvPr>
            <p:ph type="sldNum" sz="quarter" idx="10"/>
          </p:nvPr>
        </p:nvSpPr>
        <p:spPr/>
        <p:txBody>
          <a:bodyPr/>
          <a:lstStyle/>
          <a:p>
            <a:fld id="{42DE46E6-3AB7-484F-9FBF-FD47303B7739}" type="slidenum">
              <a:rPr lang="en-US" smtClean="0"/>
              <a:t>72</a:t>
            </a:fld>
            <a:endParaRPr lang="en-US" dirty="0"/>
          </a:p>
        </p:txBody>
      </p:sp>
    </p:spTree>
    <p:extLst>
      <p:ext uri="{BB962C8B-B14F-4D97-AF65-F5344CB8AC3E}">
        <p14:creationId xmlns:p14="http://schemas.microsoft.com/office/powerpoint/2010/main" val="412276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Group</a:t>
            </a:r>
            <a:r>
              <a:rPr lang="en-US" baseline="0" dirty="0" smtClean="0"/>
              <a:t> NPIs – Select the provider number (in which is to be updated) from the drop down option. </a:t>
            </a:r>
          </a:p>
          <a:p>
            <a:r>
              <a:rPr lang="en-US" baseline="0" dirty="0" smtClean="0"/>
              <a:t>Individual NPI – After selecting “Provider Update” from the left window pane; NO option for a drop down selection. It will take you straight to the category section. Examples can be seen in the “</a:t>
            </a:r>
            <a:r>
              <a:rPr lang="en-US" dirty="0" smtClean="0">
                <a:latin typeface="Arial" panose="020B0604020202020204" pitchFamily="34" charset="0"/>
                <a:cs typeface="Arial" panose="020B0604020202020204" pitchFamily="34" charset="0"/>
              </a:rPr>
              <a:t>Billing and Unrestricted Providers” and “Rendering Providers” sections of this PPT</a:t>
            </a:r>
            <a:r>
              <a:rPr lang="en-US" baseline="0" dirty="0" smtClean="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73</a:t>
            </a:fld>
            <a:endParaRPr lang="en-US" dirty="0"/>
          </a:p>
        </p:txBody>
      </p:sp>
    </p:spTree>
    <p:extLst>
      <p:ext uri="{BB962C8B-B14F-4D97-AF65-F5344CB8AC3E}">
        <p14:creationId xmlns:p14="http://schemas.microsoft.com/office/powerpoint/2010/main" val="92912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screen will be shown after clicking the Provider Update</a:t>
            </a:r>
            <a:r>
              <a:rPr lang="en-US" baseline="0" dirty="0" smtClean="0"/>
              <a:t> option if the update requirements are not met. Requirement are presented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The</a:t>
            </a:r>
            <a:r>
              <a:rPr kumimoji="0" lang="en-US" sz="1200" b="0" i="0" u="none" strike="noStrike" kern="0" cap="none" spc="0" normalizeH="0" noProof="0" dirty="0" smtClean="0">
                <a:ln>
                  <a:noFill/>
                </a:ln>
                <a:solidFill>
                  <a:srgbClr val="000000"/>
                </a:solidFill>
                <a:effectLst/>
                <a:uLnTx/>
                <a:uFillTx/>
              </a:rPr>
              <a:t> Provider must be in an Active (60) or a</a:t>
            </a:r>
            <a:r>
              <a:rPr kumimoji="0" lang="en-US" sz="1200" b="0" i="0" u="none" strike="noStrike" kern="0" cap="none" spc="0" normalizeH="0" baseline="0" noProof="0" dirty="0" smtClean="0">
                <a:ln>
                  <a:noFill/>
                </a:ln>
                <a:solidFill>
                  <a:srgbClr val="000000"/>
                </a:solidFill>
                <a:effectLst/>
                <a:uLnTx/>
                <a:uFillTx/>
              </a:rPr>
              <a:t> recently </a:t>
            </a:r>
            <a:r>
              <a:rPr kumimoji="0" lang="en-US" sz="1200" b="0" i="0" u="none" strike="noStrike" kern="0" cap="none" spc="0" normalizeH="0" noProof="0" dirty="0" smtClean="0">
                <a:ln>
                  <a:noFill/>
                </a:ln>
                <a:solidFill>
                  <a:srgbClr val="000000"/>
                </a:solidFill>
                <a:effectLst/>
                <a:uLnTx/>
                <a:uFillTx/>
              </a:rPr>
              <a:t>Expired License (04) status</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noProof="0" dirty="0" smtClean="0">
                <a:ln>
                  <a:noFill/>
                </a:ln>
                <a:solidFill>
                  <a:srgbClr val="000000"/>
                </a:solidFill>
                <a:effectLst/>
                <a:uLnTx/>
                <a:uFillTx/>
              </a:rPr>
              <a:t> The billing code for the providers file must also be identified as either Billing, Unrestricted, Service or Crossover Only. </a:t>
            </a:r>
            <a:endParaRPr kumimoji="0" lang="en-US" sz="1200" b="0" i="0" u="none" strike="noStrike" kern="0" cap="none" spc="0" normalizeH="0" baseline="0" noProof="0" dirty="0" smtClean="0">
              <a:ln>
                <a:noFill/>
              </a:ln>
              <a:solidFill>
                <a:srgbClr val="000000"/>
              </a:solidFill>
              <a:effectLst/>
              <a:uLnTx/>
              <a:uFillTx/>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74</a:t>
            </a:fld>
            <a:endParaRPr lang="en-US" dirty="0"/>
          </a:p>
        </p:txBody>
      </p:sp>
    </p:spTree>
    <p:extLst>
      <p:ext uri="{BB962C8B-B14F-4D97-AF65-F5344CB8AC3E}">
        <p14:creationId xmlns:p14="http://schemas.microsoft.com/office/powerpoint/2010/main" val="1049888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2DE46E6-3AB7-484F-9FBF-FD47303B7739}" type="slidenum">
              <a:rPr lang="en-US" smtClean="0"/>
              <a:t>75</a:t>
            </a:fld>
            <a:endParaRPr lang="en-US" dirty="0"/>
          </a:p>
        </p:txBody>
      </p:sp>
    </p:spTree>
    <p:extLst>
      <p:ext uri="{BB962C8B-B14F-4D97-AF65-F5344CB8AC3E}">
        <p14:creationId xmlns:p14="http://schemas.microsoft.com/office/powerpoint/2010/main" val="2966808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smtClean="0"/>
              <a:t>Speaker Note: </a:t>
            </a:r>
            <a:r>
              <a:rPr lang="en-US" sz="1100" kern="1200" dirty="0" smtClean="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on Check Enrollment Status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Speaker</a:t>
            </a:r>
            <a:r>
              <a:rPr lang="en-US" baseline="0" dirty="0" smtClean="0"/>
              <a:t> Notes: </a:t>
            </a:r>
            <a:r>
              <a:rPr lang="en-US" sz="1100" kern="1200" dirty="0" smtClean="0">
                <a:solidFill>
                  <a:schemeClr val="tx1"/>
                </a:solidFill>
                <a:effectLst/>
                <a:latin typeface="+mn-lt"/>
                <a:ea typeface="+mn-ea"/>
                <a:cs typeface="+mn-cs"/>
              </a:rPr>
              <a:t>New fields are</a:t>
            </a:r>
          </a:p>
          <a:p>
            <a:pPr lvl="1"/>
            <a:r>
              <a:rPr lang="en-US" sz="1100" kern="1200" dirty="0" smtClean="0">
                <a:solidFill>
                  <a:schemeClr val="tx1"/>
                </a:solidFill>
                <a:effectLst/>
                <a:latin typeface="+mn-lt"/>
                <a:ea typeface="+mn-ea"/>
                <a:cs typeface="+mn-cs"/>
              </a:rPr>
              <a:t>Provider ID/Tracking Number</a:t>
            </a:r>
          </a:p>
          <a:p>
            <a:pPr lvl="2"/>
            <a:r>
              <a:rPr lang="en-US" sz="1100" kern="1200" dirty="0" smtClean="0">
                <a:solidFill>
                  <a:schemeClr val="tx1"/>
                </a:solidFill>
                <a:effectLst/>
                <a:latin typeface="+mn-lt"/>
                <a:ea typeface="+mn-ea"/>
                <a:cs typeface="+mn-cs"/>
              </a:rPr>
              <a:t>User can enter either a Medicaid Provider ID or a Provider Enrollment Application Tracking Number</a:t>
            </a:r>
          </a:p>
          <a:p>
            <a:pPr lvl="1"/>
            <a:r>
              <a:rPr lang="en-US" sz="1100" kern="1200" dirty="0" smtClean="0">
                <a:solidFill>
                  <a:schemeClr val="tx1"/>
                </a:solidFill>
                <a:effectLst/>
                <a:latin typeface="+mn-lt"/>
                <a:ea typeface="+mn-ea"/>
                <a:cs typeface="+mn-cs"/>
              </a:rPr>
              <a:t>Effective Date</a:t>
            </a:r>
          </a:p>
          <a:p>
            <a:pPr lvl="2"/>
            <a:r>
              <a:rPr lang="en-US" sz="1100" kern="1200" dirty="0" smtClean="0">
                <a:solidFill>
                  <a:schemeClr val="tx1"/>
                </a:solidFill>
                <a:effectLst/>
                <a:latin typeface="+mn-lt"/>
                <a:ea typeface="+mn-ea"/>
                <a:cs typeface="+mn-cs"/>
              </a:rPr>
              <a:t>User can enter a specific date of service or leave the field blank</a:t>
            </a:r>
          </a:p>
          <a:p>
            <a:pPr lvl="3"/>
            <a:r>
              <a:rPr lang="en-US" sz="1100" kern="1200" dirty="0" smtClean="0">
                <a:solidFill>
                  <a:schemeClr val="tx1"/>
                </a:solidFill>
                <a:effectLst/>
                <a:latin typeface="+mn-lt"/>
                <a:ea typeface="+mn-ea"/>
                <a:cs typeface="+mn-cs"/>
              </a:rPr>
              <a:t>If date field is left blank, search will default to “today’s date” or the date the search is launched.</a:t>
            </a:r>
          </a:p>
          <a:p>
            <a:pPr lvl="0"/>
            <a:r>
              <a:rPr lang="en-US" sz="1100" kern="1200" dirty="0" smtClean="0">
                <a:solidFill>
                  <a:schemeClr val="tx1"/>
                </a:solidFill>
                <a:effectLst/>
                <a:latin typeface="+mn-lt"/>
                <a:ea typeface="+mn-ea"/>
                <a:cs typeface="+mn-cs"/>
              </a:rPr>
              <a:t>Results changes are:</a:t>
            </a:r>
          </a:p>
          <a:p>
            <a:pPr lvl="1"/>
            <a:r>
              <a:rPr lang="en-US" sz="1100" kern="1200" dirty="0" smtClean="0">
                <a:solidFill>
                  <a:schemeClr val="tx1"/>
                </a:solidFill>
                <a:effectLst/>
                <a:latin typeface="+mn-lt"/>
                <a:ea typeface="+mn-ea"/>
                <a:cs typeface="+mn-cs"/>
              </a:rPr>
              <a:t>Enrollment Status results will now include RTP and terminated status codes</a:t>
            </a:r>
          </a:p>
          <a:p>
            <a:pPr lvl="1"/>
            <a:r>
              <a:rPr lang="en-US" sz="1100" kern="1200" dirty="0" smtClean="0">
                <a:solidFill>
                  <a:schemeClr val="tx1"/>
                </a:solidFill>
                <a:effectLst/>
                <a:latin typeface="+mn-lt"/>
                <a:ea typeface="+mn-ea"/>
                <a:cs typeface="+mn-cs"/>
              </a:rPr>
              <a:t>Multiple results can appear simultaneously</a:t>
            </a:r>
          </a:p>
          <a:p>
            <a:pPr lvl="1"/>
            <a:r>
              <a:rPr lang="en-US" sz="1100" kern="1200" smtClean="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June 17, 2019</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C36616-F1EC-9F4F-8152-D70734806A6B}" type="datetime4">
              <a:rPr lang="en-US" smtClean="0"/>
              <a:pPr/>
              <a:t>June 17, 2019</a:t>
            </a:fld>
            <a:endParaRPr lang="en-US" dirty="0"/>
          </a:p>
        </p:txBody>
      </p:sp>
      <p:sp>
        <p:nvSpPr>
          <p:cNvPr id="4" name="Footer Placeholder 3"/>
          <p:cNvSpPr>
            <a:spLocks noGrp="1"/>
          </p:cNvSpPr>
          <p:nvPr>
            <p:ph type="ftr" sz="quarter" idx="11"/>
          </p:nvPr>
        </p:nvSpPr>
        <p:spPr/>
        <p:txBody>
          <a:bodyPr/>
          <a:lstStyle/>
          <a:p>
            <a:r>
              <a:rPr lang="en-US" dirty="0" smtClean="0"/>
              <a:t>Conduent internal use only</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June 17,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June 17, 2019</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smtClean="0"/>
              <a:t>Conduent internal use only</a:t>
            </a:r>
            <a:endParaRPr lang="en-US" dirty="0"/>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nmmedicaid.portal.conduent.com/webportal/enrollOn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s://nmmedicaid.portal.conduent.com/static/providerlogin.htm" TargetMode="External"/><Relationship Id="rId4" Type="http://schemas.openxmlformats.org/officeDocument/2006/relationships/hyperlink" Target="mailto:HIPAA.Desk.NM@Conduent.co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conduent.com"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smtClean="0"/>
              <a:t>Behavioral Health Provider Enrollment Workshop</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10</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2612571" y="2532062"/>
            <a:ext cx="8403772" cy="459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2"/>
          <a:srcRect l="3981" r="5322"/>
          <a:stretch/>
        </p:blipFill>
        <p:spPr>
          <a:xfrm>
            <a:off x="2377440" y="2252981"/>
            <a:ext cx="7132320" cy="5095238"/>
          </a:xfrm>
          <a:prstGeom prst="rect">
            <a:avLst/>
          </a:prstGeom>
          <a:ln>
            <a:solidFill>
              <a:schemeClr val="tx1"/>
            </a:solidFill>
          </a:ln>
        </p:spPr>
      </p:pic>
    </p:spTree>
    <p:extLst>
      <p:ext uri="{BB962C8B-B14F-4D97-AF65-F5344CB8AC3E}">
        <p14:creationId xmlns:p14="http://schemas.microsoft.com/office/powerpoint/2010/main" val="576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r="4113" b="2719"/>
          <a:stretch/>
        </p:blipFill>
        <p:spPr>
          <a:xfrm>
            <a:off x="2571109" y="2603526"/>
            <a:ext cx="7040880" cy="4206240"/>
          </a:xfrm>
          <a:prstGeom prst="rect">
            <a:avLst/>
          </a:prstGeom>
          <a:ln>
            <a:solidFill>
              <a:schemeClr val="tx1"/>
            </a:solidFill>
          </a:ln>
        </p:spPr>
      </p:pic>
    </p:spTree>
    <p:extLst>
      <p:ext uri="{BB962C8B-B14F-4D97-AF65-F5344CB8AC3E}">
        <p14:creationId xmlns:p14="http://schemas.microsoft.com/office/powerpoint/2010/main" val="41090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smtClean="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3"/>
          <a:srcRect l="2967" r="1546"/>
          <a:stretch/>
        </p:blipFill>
        <p:spPr>
          <a:xfrm>
            <a:off x="1097280" y="2411411"/>
            <a:ext cx="6309360" cy="5317894"/>
          </a:xfrm>
          <a:prstGeom prst="rect">
            <a:avLst/>
          </a:prstGeom>
          <a:ln>
            <a:solidFill>
              <a:schemeClr val="tx1"/>
            </a:solidFill>
          </a:ln>
        </p:spPr>
      </p:pic>
      <p:sp>
        <p:nvSpPr>
          <p:cNvPr id="2" name="Rectangle 1"/>
          <p:cNvSpPr>
            <a:spLocks noChangeArrowheads="1"/>
          </p:cNvSpPr>
          <p:nvPr/>
        </p:nvSpPr>
        <p:spPr bwMode="auto">
          <a:xfrm>
            <a:off x="7784225" y="3553389"/>
            <a:ext cx="6710277" cy="7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4"/>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2" name="Picture 1"/>
          <p:cNvPicPr>
            <a:picLocks noChangeAspect="1"/>
          </p:cNvPicPr>
          <p:nvPr/>
        </p:nvPicPr>
        <p:blipFill rotWithShape="1">
          <a:blip r:embed="rId3"/>
          <a:srcRect l="1613" r="746"/>
          <a:stretch/>
        </p:blipFill>
        <p:spPr>
          <a:xfrm>
            <a:off x="2286000" y="2201048"/>
            <a:ext cx="7132320" cy="6028571"/>
          </a:xfrm>
          <a:prstGeom prst="rect">
            <a:avLst/>
          </a:prstGeom>
          <a:ln>
            <a:solidFill>
              <a:schemeClr val="tx1"/>
            </a:solidFill>
          </a:ln>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smtClean="0"/>
          </a:p>
        </p:txBody>
      </p:sp>
      <p:sp>
        <p:nvSpPr>
          <p:cNvPr id="8" name="Rectangle 3"/>
          <p:cNvSpPr txBox="1">
            <a:spLocks noChangeArrowheads="1"/>
          </p:cNvSpPr>
          <p:nvPr/>
        </p:nvSpPr>
        <p:spPr bwMode="auto">
          <a:xfrm>
            <a:off x="625475" y="2398711"/>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902" t="11568" r="1758"/>
          <a:stretch/>
        </p:blipFill>
        <p:spPr>
          <a:xfrm>
            <a:off x="723833" y="3231248"/>
            <a:ext cx="9274629" cy="914400"/>
          </a:xfrm>
          <a:prstGeom prst="rect">
            <a:avLst/>
          </a:prstGeom>
          <a:ln>
            <a:solidFill>
              <a:schemeClr val="tx1"/>
            </a:solidFill>
          </a:ln>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44" y="2290763"/>
            <a:ext cx="9486901" cy="5038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smtClean="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5" y="2289399"/>
            <a:ext cx="12544429" cy="53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Online Provider Enrollment Features</a:t>
            </a:r>
            <a:endParaRPr lang="en-US" dirty="0" smtClean="0"/>
          </a:p>
        </p:txBody>
      </p:sp>
      <p:sp>
        <p:nvSpPr>
          <p:cNvPr id="10" name="Rectangle 3"/>
          <p:cNvSpPr txBox="1">
            <a:spLocks noChangeArrowheads="1"/>
          </p:cNvSpPr>
          <p:nvPr/>
        </p:nvSpPr>
        <p:spPr bwMode="auto">
          <a:xfrm>
            <a:off x="477520" y="2411412"/>
            <a:ext cx="12543155" cy="50053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b="1" dirty="0">
                <a:solidFill>
                  <a:schemeClr val="accent6">
                    <a:lumMod val="75000"/>
                  </a:schemeClr>
                </a:solidFill>
              </a:rPr>
              <a:t>Reminder</a:t>
            </a:r>
            <a:r>
              <a:rPr lang="en-US" sz="2000" b="1" dirty="0"/>
              <a:t>:  </a:t>
            </a:r>
            <a:r>
              <a:rPr lang="en-US" sz="2000" dirty="0"/>
              <a:t>After your application has been approved, Providers that wish to see managed care recipients must also contact each of the Centennial Care </a:t>
            </a:r>
            <a:r>
              <a:rPr lang="en-US" sz="2000" dirty="0" smtClean="0"/>
              <a:t>Managed Care Organizations (MCOs) </a:t>
            </a:r>
            <a:r>
              <a:rPr lang="en-US" sz="2000" dirty="0"/>
              <a:t>and follow their instructions for the credentialing and/or contracting process with them.  </a:t>
            </a:r>
          </a:p>
          <a:p>
            <a:pPr>
              <a:lnSpc>
                <a:spcPct val="150000"/>
              </a:lnSpc>
              <a:spcBef>
                <a:spcPts val="600"/>
              </a:spcBef>
              <a:spcAft>
                <a:spcPts val="600"/>
              </a:spcAft>
            </a:pPr>
            <a:endParaRPr lang="en-US" sz="1900" dirty="0"/>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1225519100"/>
              </p:ext>
            </p:extLst>
          </p:nvPr>
        </p:nvGraphicFramePr>
        <p:xfrm>
          <a:off x="319313" y="4114800"/>
          <a:ext cx="13701486" cy="2942644"/>
        </p:xfrm>
        <a:graphic>
          <a:graphicData uri="http://schemas.openxmlformats.org/drawingml/2006/table">
            <a:tbl>
              <a:tblPr firstRow="1" bandRow="1">
                <a:tableStyleId>{5C22544A-7EE6-4342-B048-85BDC9FD1C3A}</a:tableStyleId>
              </a:tblPr>
              <a:tblGrid>
                <a:gridCol w="4567162"/>
                <a:gridCol w="4567162"/>
                <a:gridCol w="4567162"/>
              </a:tblGrid>
              <a:tr h="977347">
                <a:tc>
                  <a:txBody>
                    <a:bodyPr/>
                    <a:lstStyle/>
                    <a:p>
                      <a:pPr algn="ctr"/>
                      <a:r>
                        <a:rPr lang="en-US" sz="2800" b="1" dirty="0" smtClean="0">
                          <a:solidFill>
                            <a:schemeClr val="tx1"/>
                          </a:solidFill>
                        </a:rPr>
                        <a:t>Centennial Care MCOs</a:t>
                      </a:r>
                      <a:endParaRPr lang="en-US" sz="2800" b="1" dirty="0">
                        <a:solidFill>
                          <a:schemeClr val="tx1"/>
                        </a:solidFill>
                      </a:endParaRP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Contact Number</a:t>
                      </a:r>
                    </a:p>
                    <a:p>
                      <a:pPr algn="ctr"/>
                      <a:endParaRPr lang="en-US" dirty="0"/>
                    </a:p>
                  </a:txBody>
                  <a:tcPr>
                    <a:solidFill>
                      <a:schemeClr val="accent6">
                        <a:lumMod val="75000"/>
                      </a:schemeClr>
                    </a:solidFill>
                  </a:tcPr>
                </a:tc>
                <a:tc>
                  <a:txBody>
                    <a:bodyPr/>
                    <a:lstStyle/>
                    <a:p>
                      <a:pPr algn="ctr"/>
                      <a:r>
                        <a:rPr lang="en-US" sz="2800" dirty="0" smtClean="0">
                          <a:solidFill>
                            <a:schemeClr val="tx1"/>
                          </a:solidFill>
                        </a:rPr>
                        <a:t>Website</a:t>
                      </a:r>
                      <a:endParaRPr lang="en-US" sz="2800" dirty="0">
                        <a:solidFill>
                          <a:schemeClr val="tx1"/>
                        </a:solidFill>
                      </a:endParaRPr>
                    </a:p>
                  </a:txBody>
                  <a:tcPr>
                    <a:solidFill>
                      <a:schemeClr val="accent6">
                        <a:lumMod val="75000"/>
                      </a:schemeClr>
                    </a:solidFill>
                  </a:tcPr>
                </a:tc>
              </a:tr>
              <a:tr h="749300">
                <a:tc>
                  <a:txBody>
                    <a:bodyPr/>
                    <a:lstStyle/>
                    <a:p>
                      <a:r>
                        <a:rPr lang="en-US" sz="2000" dirty="0" smtClean="0"/>
                        <a:t>BlueCross</a:t>
                      </a:r>
                      <a:r>
                        <a:rPr lang="en-US" sz="2000" baseline="0" dirty="0" smtClean="0"/>
                        <a:t> BlueShield of New Mexico</a:t>
                      </a:r>
                      <a:endParaRPr lang="en-US" sz="2000" dirty="0"/>
                    </a:p>
                  </a:txBody>
                  <a:tcPr/>
                </a:tc>
                <a:tc>
                  <a:txBody>
                    <a:bodyPr/>
                    <a:lstStyle/>
                    <a:p>
                      <a:r>
                        <a:rPr lang="en-US" sz="2000" dirty="0" smtClean="0"/>
                        <a:t>(866) 689-1523</a:t>
                      </a:r>
                      <a:endParaRPr lang="en-US" sz="2000" dirty="0"/>
                    </a:p>
                  </a:txBody>
                  <a:tcPr/>
                </a:tc>
                <a:tc>
                  <a:txBody>
                    <a:bodyPr/>
                    <a:lstStyle/>
                    <a:p>
                      <a:r>
                        <a:rPr lang="en-US" sz="2000" dirty="0" smtClean="0">
                          <a:hlinkClick r:id="rId3"/>
                        </a:rPr>
                        <a:t>www.bcbsnm.com/community-centennial/</a:t>
                      </a:r>
                      <a:endParaRPr lang="en-US" sz="2000" dirty="0"/>
                    </a:p>
                  </a:txBody>
                  <a:tcPr/>
                </a:tc>
              </a:tr>
              <a:tr h="646439">
                <a:tc>
                  <a:txBody>
                    <a:bodyPr/>
                    <a:lstStyle/>
                    <a:p>
                      <a:r>
                        <a:rPr lang="en-US" sz="2000" dirty="0" smtClean="0"/>
                        <a:t>Presbyterian</a:t>
                      </a:r>
                      <a:endParaRPr lang="en-US" sz="2000" dirty="0"/>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smtClean="0"/>
                        <a:t>(888) 977-2333</a:t>
                      </a:r>
                    </a:p>
                    <a:p>
                      <a:endParaRPr lang="en-US" dirty="0"/>
                    </a:p>
                  </a:txBody>
                  <a:tcPr/>
                </a:tc>
                <a:tc>
                  <a:txBody>
                    <a:bodyPr/>
                    <a:lstStyle/>
                    <a:p>
                      <a:r>
                        <a:rPr lang="en-US" sz="2000" dirty="0" smtClean="0">
                          <a:hlinkClick r:id="rId4"/>
                        </a:rPr>
                        <a:t>www.phs.org</a:t>
                      </a:r>
                      <a:endParaRPr lang="en-US" sz="2000" dirty="0"/>
                    </a:p>
                  </a:txBody>
                  <a:tcPr/>
                </a:tc>
              </a:tr>
              <a:tr h="423517">
                <a:tc>
                  <a:txBody>
                    <a:bodyPr/>
                    <a:lstStyle/>
                    <a:p>
                      <a:r>
                        <a:rPr lang="en-US" sz="2000" dirty="0" smtClean="0"/>
                        <a:t>Western Sky</a:t>
                      </a:r>
                      <a:r>
                        <a:rPr lang="en-US" sz="2000" baseline="0" dirty="0" smtClean="0"/>
                        <a:t> Community Care</a:t>
                      </a:r>
                      <a:endParaRPr lang="en-US" sz="2000" dirty="0"/>
                    </a:p>
                  </a:txBody>
                  <a:tcPr/>
                </a:tc>
                <a:tc>
                  <a:txBody>
                    <a:bodyPr/>
                    <a:lstStyle/>
                    <a:p>
                      <a:r>
                        <a:rPr lang="en-US" sz="2000" dirty="0" smtClean="0"/>
                        <a:t>(844) 543-8996</a:t>
                      </a:r>
                      <a:endParaRPr lang="en-US" sz="2000" dirty="0"/>
                    </a:p>
                  </a:txBody>
                  <a:tcPr/>
                </a:tc>
                <a:tc>
                  <a:txBody>
                    <a:bodyPr/>
                    <a:lstStyle/>
                    <a:p>
                      <a:r>
                        <a:rPr lang="en-US" sz="2000" dirty="0" smtClean="0">
                          <a:hlinkClick r:id="rId5"/>
                        </a:rPr>
                        <a:t>www.westernskycommunitycare.com</a:t>
                      </a:r>
                      <a:endParaRPr lang="en-US" sz="2000" dirty="0"/>
                    </a:p>
                  </a:txBody>
                  <a:tcPr/>
                </a:tc>
              </a:tr>
            </a:tbl>
          </a:graphicData>
        </a:graphic>
      </p:graphicFrame>
    </p:spTree>
    <p:extLst>
      <p:ext uri="{BB962C8B-B14F-4D97-AF65-F5344CB8AC3E}">
        <p14:creationId xmlns:p14="http://schemas.microsoft.com/office/powerpoint/2010/main" val="249795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8"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Centennial Care Managed Care Organizations (MCOs)</a:t>
            </a:r>
            <a:endParaRPr lang="en-US" dirty="0" smtClean="0"/>
          </a:p>
        </p:txBody>
      </p:sp>
      <p:sp>
        <p:nvSpPr>
          <p:cNvPr id="10" name="Rectangle 3"/>
          <p:cNvSpPr txBox="1">
            <a:spLocks noChangeArrowheads="1"/>
          </p:cNvSpPr>
          <p:nvPr/>
        </p:nvSpPr>
        <p:spPr bwMode="auto">
          <a:xfrm>
            <a:off x="477520" y="2411414"/>
            <a:ext cx="12543155" cy="5005388"/>
          </a:xfrm>
          <a:prstGeom prst="rect">
            <a:avLst/>
          </a:prstGeom>
          <a:solidFill>
            <a:schemeClr val="bg1"/>
          </a:solidFill>
          <a:ln w="9525">
            <a:noFill/>
            <a:miter lim="800000"/>
            <a:headEnd/>
            <a:tailEnd/>
          </a:ln>
          <a:effectLst/>
        </p:spPr>
        <p:txBody>
          <a:bodyPr vert="horz" wrap="square" lIns="91363" tIns="45676" rIns="91363" bIns="45676" numCol="1" anchor="t" anchorCtr="0" compatLnSpc="1">
            <a:prstTxWarp prst="textNoShape">
              <a:avLst/>
            </a:prstTxWarp>
          </a:bodyPr>
          <a:lstStyle/>
          <a:p>
            <a:pPr defTabSz="652523">
              <a:lnSpc>
                <a:spcPct val="150000"/>
              </a:lnSpc>
              <a:spcBef>
                <a:spcPts val="600"/>
              </a:spcBef>
              <a:spcAft>
                <a:spcPts val="600"/>
              </a:spcAft>
            </a:pPr>
            <a:r>
              <a:rPr lang="en-US" sz="2000" b="1" dirty="0">
                <a:solidFill>
                  <a:srgbClr val="F79646">
                    <a:lumMod val="75000"/>
                  </a:srgbClr>
                </a:solidFill>
              </a:rPr>
              <a:t>Reminder</a:t>
            </a:r>
            <a:r>
              <a:rPr lang="en-US" sz="2000" b="1" dirty="0">
                <a:solidFill>
                  <a:prstClr val="black"/>
                </a:solidFill>
              </a:rPr>
              <a:t>:  </a:t>
            </a:r>
            <a:r>
              <a:rPr lang="en-US" sz="2000" dirty="0">
                <a:solidFill>
                  <a:prstClr val="black"/>
                </a:solidFill>
              </a:rPr>
              <a:t>Recipients who are enrolled in Centennial Care, will have their claims submitted directly to the Managed Care Organization they have chosen.  Below is the contact information for those MCOs.  </a:t>
            </a:r>
          </a:p>
          <a:p>
            <a:pPr defTabSz="652523">
              <a:lnSpc>
                <a:spcPct val="150000"/>
              </a:lnSpc>
              <a:spcBef>
                <a:spcPts val="600"/>
              </a:spcBef>
              <a:spcAft>
                <a:spcPts val="600"/>
              </a:spcAft>
            </a:pPr>
            <a:endParaRPr lang="en-US" sz="1900" dirty="0">
              <a:solidFill>
                <a:prstClr val="black"/>
              </a:solidFill>
            </a:endParaRPr>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470549765"/>
              </p:ext>
            </p:extLst>
          </p:nvPr>
        </p:nvGraphicFramePr>
        <p:xfrm>
          <a:off x="319315" y="4114800"/>
          <a:ext cx="13701486" cy="3116535"/>
        </p:xfrm>
        <a:graphic>
          <a:graphicData uri="http://schemas.openxmlformats.org/drawingml/2006/table">
            <a:tbl>
              <a:tblPr firstRow="1" bandRow="1">
                <a:tableStyleId>{5C22544A-7EE6-4342-B048-85BDC9FD1C3A}</a:tableStyleId>
              </a:tblPr>
              <a:tblGrid>
                <a:gridCol w="4567162"/>
                <a:gridCol w="4567162"/>
                <a:gridCol w="4567162"/>
              </a:tblGrid>
              <a:tr h="977347">
                <a:tc>
                  <a:txBody>
                    <a:bodyPr/>
                    <a:lstStyle/>
                    <a:p>
                      <a:pPr algn="ctr"/>
                      <a:r>
                        <a:rPr lang="en-US" sz="2800" b="1" dirty="0" smtClean="0">
                          <a:solidFill>
                            <a:schemeClr val="tx1"/>
                          </a:solidFill>
                        </a:rPr>
                        <a:t>Centennial Care MCOs</a:t>
                      </a:r>
                      <a:endParaRPr lang="en-US" sz="2800" b="1" dirty="0">
                        <a:solidFill>
                          <a:schemeClr val="tx1"/>
                        </a:solidFill>
                      </a:endParaRP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Contact Number</a:t>
                      </a:r>
                    </a:p>
                    <a:p>
                      <a:pPr algn="ctr"/>
                      <a:endParaRPr lang="en-US" sz="1800" dirty="0"/>
                    </a:p>
                  </a:txBody>
                  <a:tcPr>
                    <a:solidFill>
                      <a:schemeClr val="accent6">
                        <a:lumMod val="75000"/>
                      </a:schemeClr>
                    </a:solidFill>
                  </a:tcPr>
                </a:tc>
                <a:tc>
                  <a:txBody>
                    <a:bodyPr/>
                    <a:lstStyle/>
                    <a:p>
                      <a:pPr algn="ctr"/>
                      <a:r>
                        <a:rPr lang="en-US" sz="2800" dirty="0" smtClean="0">
                          <a:solidFill>
                            <a:schemeClr val="tx1"/>
                          </a:solidFill>
                        </a:rPr>
                        <a:t>Website</a:t>
                      </a:r>
                      <a:endParaRPr lang="en-US" sz="2800" dirty="0">
                        <a:solidFill>
                          <a:schemeClr val="tx1"/>
                        </a:solidFill>
                      </a:endParaRPr>
                    </a:p>
                  </a:txBody>
                  <a:tcPr>
                    <a:solidFill>
                      <a:schemeClr val="accent6">
                        <a:lumMod val="75000"/>
                      </a:schemeClr>
                    </a:solidFill>
                  </a:tcPr>
                </a:tc>
              </a:tr>
              <a:tr h="749300">
                <a:tc>
                  <a:txBody>
                    <a:bodyPr/>
                    <a:lstStyle/>
                    <a:p>
                      <a:r>
                        <a:rPr lang="en-US" sz="2000" dirty="0" smtClean="0"/>
                        <a:t>BlueCross</a:t>
                      </a:r>
                      <a:r>
                        <a:rPr lang="en-US" sz="2000" baseline="0" dirty="0" smtClean="0"/>
                        <a:t> BlueShield of New Mexico</a:t>
                      </a:r>
                      <a:endParaRPr lang="en-US" sz="2000" dirty="0"/>
                    </a:p>
                  </a:txBody>
                  <a:tcPr/>
                </a:tc>
                <a:tc>
                  <a:txBody>
                    <a:bodyPr/>
                    <a:lstStyle/>
                    <a:p>
                      <a:r>
                        <a:rPr lang="en-US" sz="2000" dirty="0" smtClean="0"/>
                        <a:t>(866) 689-1523</a:t>
                      </a:r>
                      <a:endParaRPr lang="en-US" sz="2000" dirty="0"/>
                    </a:p>
                  </a:txBody>
                  <a:tcPr/>
                </a:tc>
                <a:tc>
                  <a:txBody>
                    <a:bodyPr/>
                    <a:lstStyle/>
                    <a:p>
                      <a:r>
                        <a:rPr lang="en-US" sz="2000" dirty="0" smtClean="0">
                          <a:hlinkClick r:id="rId3"/>
                        </a:rPr>
                        <a:t>www.bcbsnm.com/community-centennial/</a:t>
                      </a:r>
                      <a:endParaRPr lang="en-US" sz="2000" dirty="0"/>
                    </a:p>
                  </a:txBody>
                  <a:tcPr/>
                </a:tc>
              </a:tr>
              <a:tr h="676656">
                <a:tc>
                  <a:txBody>
                    <a:bodyPr/>
                    <a:lstStyle/>
                    <a:p>
                      <a:r>
                        <a:rPr lang="en-US" sz="2000" dirty="0" smtClean="0"/>
                        <a:t>Presbyterian</a:t>
                      </a:r>
                      <a:endParaRPr lang="en-US" sz="2000" dirty="0"/>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smtClean="0"/>
                        <a:t>(888) 977-2333</a:t>
                      </a:r>
                    </a:p>
                    <a:p>
                      <a:endParaRPr lang="en-US" sz="1800" dirty="0"/>
                    </a:p>
                  </a:txBody>
                  <a:tcPr/>
                </a:tc>
                <a:tc>
                  <a:txBody>
                    <a:bodyPr/>
                    <a:lstStyle/>
                    <a:p>
                      <a:r>
                        <a:rPr lang="en-US" sz="2000" dirty="0" smtClean="0">
                          <a:hlinkClick r:id="rId4"/>
                        </a:rPr>
                        <a:t>www.phs.org</a:t>
                      </a:r>
                      <a:endParaRPr lang="en-US" sz="2000" dirty="0"/>
                    </a:p>
                  </a:txBody>
                  <a:tcPr/>
                </a:tc>
              </a:tr>
              <a:tr h="713232">
                <a:tc>
                  <a:txBody>
                    <a:bodyPr/>
                    <a:lstStyle/>
                    <a:p>
                      <a:r>
                        <a:rPr lang="en-US" sz="2000" dirty="0" smtClean="0"/>
                        <a:t>Western Sky</a:t>
                      </a:r>
                      <a:r>
                        <a:rPr lang="en-US" sz="2000" baseline="0" dirty="0" smtClean="0"/>
                        <a:t> Community Care</a:t>
                      </a:r>
                      <a:endParaRPr lang="en-US" sz="2000" dirty="0"/>
                    </a:p>
                  </a:txBody>
                  <a:tcPr/>
                </a:tc>
                <a:tc>
                  <a:txBody>
                    <a:bodyPr/>
                    <a:lstStyle/>
                    <a:p>
                      <a:r>
                        <a:rPr lang="en-US" sz="2000" dirty="0" smtClean="0"/>
                        <a:t>(844) 543-8996</a:t>
                      </a:r>
                      <a:endParaRPr lang="en-US" sz="2000" dirty="0"/>
                    </a:p>
                  </a:txBody>
                  <a:tcPr/>
                </a:tc>
                <a:tc>
                  <a:txBody>
                    <a:bodyPr/>
                    <a:lstStyle/>
                    <a:p>
                      <a:r>
                        <a:rPr lang="en-US" sz="2000" dirty="0" smtClean="0">
                          <a:hlinkClick r:id="rId5"/>
                        </a:rPr>
                        <a:t>www.westernskycommunitycare.com</a:t>
                      </a:r>
                      <a:endParaRPr lang="en-US" sz="2000" dirty="0"/>
                    </a:p>
                  </a:txBody>
                  <a:tcPr/>
                </a:tc>
              </a:tr>
            </a:tbl>
          </a:graphicData>
        </a:graphic>
      </p:graphicFrame>
    </p:spTree>
    <p:extLst>
      <p:ext uri="{BB962C8B-B14F-4D97-AF65-F5344CB8AC3E}">
        <p14:creationId xmlns:p14="http://schemas.microsoft.com/office/powerpoint/2010/main" val="28654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smtClean="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smtClean="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3" r="-6393" b="9635"/>
          <a:stretch/>
        </p:blipFill>
        <p:spPr bwMode="auto">
          <a:xfrm>
            <a:off x="10241280" y="3421654"/>
            <a:ext cx="411480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450830"/>
            <a:ext cx="9003267" cy="491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987739" y="5546629"/>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0000"/>
              </a:solidFill>
            </a:endParaRPr>
          </a:p>
        </p:txBody>
      </p:sp>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smtClean="0"/>
              <a:t>Use the Provider Type &amp; Specialty Listing link on the portal to view your provider type and the required documentation associated with that provider type</a:t>
            </a:r>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5" y="3217182"/>
            <a:ext cx="13166271" cy="4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52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smtClean="0"/>
              <a:t>Please click on the specialty being requested </a:t>
            </a:r>
          </a:p>
          <a:p>
            <a:r>
              <a:rPr lang="en-US" b="1" i="1" dirty="0" smtClean="0"/>
              <a:t>Note:</a:t>
            </a:r>
            <a:r>
              <a:rPr lang="en-US" i="1" dirty="0" smtClean="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3428321"/>
            <a:ext cx="12905015" cy="414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015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smtClean="0"/>
              <a:t>Please take note of your Reference Number. This will be the number you use to retrieve the application later.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6707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smtClean="0"/>
              <a:t>The provider’s name, NPI, Medicare Number (if applicable), and  a contact person is entered here.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2840309"/>
            <a:ext cx="9591675" cy="4612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381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611935"/>
            <a:ext cx="9553574" cy="41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202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smtClean="0"/>
              <a:t>Practice location address and mailing address are both required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1" y="2942845"/>
            <a:ext cx="9534525" cy="4503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042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082803"/>
            <a:ext cx="13754859" cy="5969380"/>
          </a:xfrm>
        </p:spPr>
        <p:txBody>
          <a:bodyPr/>
          <a:lstStyle/>
          <a:p>
            <a:pPr>
              <a:lnSpc>
                <a:spcPct val="100000"/>
              </a:lnSpc>
            </a:pPr>
            <a:r>
              <a:rPr lang="en-US" dirty="0" smtClean="0"/>
              <a:t>The State issuing the professional license and the State in which the provider is practicing must match (with the exception of providers affiliating with IHS) </a:t>
            </a:r>
          </a:p>
          <a:p>
            <a:pPr>
              <a:lnSpc>
                <a:spcPct val="100000"/>
              </a:lnSpc>
            </a:pPr>
            <a:r>
              <a:rPr lang="en-US" b="1" i="1" dirty="0" smtClean="0"/>
              <a:t>Note: </a:t>
            </a:r>
            <a:r>
              <a:rPr lang="en-US" i="1" dirty="0" smtClean="0"/>
              <a:t>Telemedicine providers should submit professional license from their home state (</a:t>
            </a:r>
            <a:r>
              <a:rPr lang="en-US" i="1" dirty="0"/>
              <a:t>n</a:t>
            </a:r>
            <a:r>
              <a:rPr lang="en-US" i="1" dirty="0" smtClean="0"/>
              <a:t>ot Telemedicine license alone)</a:t>
            </a:r>
            <a:endParaRPr lang="en-US"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3649069"/>
            <a:ext cx="9225528" cy="4432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1410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smtClean="0"/>
              <a:t>Enter billing group information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5" y="2674961"/>
            <a:ext cx="9582150" cy="5145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9749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6146800"/>
          </a:xfrm>
        </p:spPr>
        <p:txBody>
          <a:bodyPr/>
          <a:lstStyle/>
          <a:p>
            <a:r>
              <a:rPr lang="en-US" dirty="0" smtClean="0"/>
              <a:t>Select professional liability type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4" y="2593074"/>
            <a:ext cx="9534525" cy="5500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664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Provider Enrollment Application</a:t>
            </a:r>
          </a:p>
        </p:txBody>
      </p:sp>
      <p:sp>
        <p:nvSpPr>
          <p:cNvPr id="4" name="Text Placeholder 3"/>
          <p:cNvSpPr>
            <a:spLocks noGrp="1"/>
          </p:cNvSpPr>
          <p:nvPr>
            <p:ph type="body" sz="quarter" idx="13"/>
          </p:nvPr>
        </p:nvSpPr>
        <p:spPr/>
        <p:txBody>
          <a:bodyPr/>
          <a:lstStyle/>
          <a:p>
            <a:endParaRPr lang="en-US" dirty="0" smtClean="0"/>
          </a:p>
          <a:p>
            <a:endParaRPr lang="en-US" dirty="0"/>
          </a:p>
          <a:p>
            <a:endParaRPr lang="en-US" dirty="0"/>
          </a:p>
        </p:txBody>
      </p:sp>
      <p:sp>
        <p:nvSpPr>
          <p:cNvPr id="8" name="Text Placeholder 2"/>
          <p:cNvSpPr txBox="1">
            <a:spLocks/>
          </p:cNvSpPr>
          <p:nvPr/>
        </p:nvSpPr>
        <p:spPr>
          <a:xfrm>
            <a:off x="3399824" y="5246477"/>
            <a:ext cx="13542394" cy="6146800"/>
          </a:xfrm>
          <a:prstGeom prst="rect">
            <a:avLst/>
          </a:prstGeom>
        </p:spPr>
        <p:txBody>
          <a:bodyPr vert="horz" lIns="91371" tIns="45681" rIns="91371" bIns="45681"/>
          <a:lstStyle>
            <a:lvl1pPr marL="0" indent="0" algn="l" defTabSz="653110" rtl="0" eaLnBrk="1" latinLnBrk="0" hangingPunct="1">
              <a:lnSpc>
                <a:spcPct val="150000"/>
              </a:lnSpc>
              <a:spcBef>
                <a:spcPts val="0"/>
              </a:spcBef>
              <a:spcAft>
                <a:spcPts val="2400"/>
              </a:spcAft>
              <a:buFontTx/>
              <a:buNone/>
              <a:defRPr sz="2000" kern="1200">
                <a:solidFill>
                  <a:srgbClr val="141313"/>
                </a:solidFill>
                <a:latin typeface="+mn-lt"/>
                <a:ea typeface="+mn-ea"/>
                <a:cs typeface="+mn-cs"/>
              </a:defRPr>
            </a:lvl1pPr>
            <a:lvl2pPr marL="1061304" indent="-408194" algn="l" defTabSz="653110" rtl="0" eaLnBrk="1" latinLnBrk="0" hangingPunct="1">
              <a:spcBef>
                <a:spcPct val="20000"/>
              </a:spcBef>
              <a:buFontTx/>
              <a:buNone/>
              <a:defRPr sz="2000" kern="1200">
                <a:solidFill>
                  <a:srgbClr val="141313"/>
                </a:solidFill>
                <a:latin typeface="+mn-lt"/>
                <a:ea typeface="+mn-ea"/>
                <a:cs typeface="+mn-cs"/>
              </a:defRPr>
            </a:lvl2pPr>
            <a:lvl3pPr marL="1632776" indent="-326555" algn="l" defTabSz="653110" rtl="0" eaLnBrk="1" latinLnBrk="0" hangingPunct="1">
              <a:spcBef>
                <a:spcPct val="20000"/>
              </a:spcBef>
              <a:buFontTx/>
              <a:buNone/>
              <a:defRPr sz="2000" kern="1200">
                <a:solidFill>
                  <a:srgbClr val="141313"/>
                </a:solidFill>
                <a:latin typeface="+mn-lt"/>
                <a:ea typeface="+mn-ea"/>
                <a:cs typeface="+mn-cs"/>
              </a:defRPr>
            </a:lvl3pPr>
            <a:lvl4pPr marL="2285886" indent="-326555" algn="l" defTabSz="653110" rtl="0" eaLnBrk="1" latinLnBrk="0" hangingPunct="1">
              <a:spcBef>
                <a:spcPct val="20000"/>
              </a:spcBef>
              <a:buFontTx/>
              <a:buNone/>
              <a:defRPr sz="2000" kern="1200">
                <a:solidFill>
                  <a:srgbClr val="141313"/>
                </a:solidFill>
                <a:latin typeface="+mn-lt"/>
                <a:ea typeface="+mn-ea"/>
                <a:cs typeface="+mn-cs"/>
              </a:defRPr>
            </a:lvl4pPr>
            <a:lvl5pPr marL="2938996" indent="-326555" algn="l" defTabSz="653110" rtl="0" eaLnBrk="1" latinLnBrk="0" hangingPunct="1">
              <a:spcBef>
                <a:spcPct val="20000"/>
              </a:spcBef>
              <a:buFontTx/>
              <a:buNone/>
              <a:defRPr sz="2000" kern="1200">
                <a:solidFill>
                  <a:srgbClr val="141313"/>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i="1" smtClean="0"/>
              <a:t>Attach proof of professional liability </a:t>
            </a:r>
          </a:p>
          <a:p>
            <a:endParaRPr lang="en-US" i="1" smtClean="0"/>
          </a:p>
          <a:p>
            <a:endParaRPr lang="en-US" i="1" dirty="0"/>
          </a:p>
        </p:txBody>
      </p:sp>
      <p:sp>
        <p:nvSpPr>
          <p:cNvPr id="5" name="TextBox 4"/>
          <p:cNvSpPr txBox="1"/>
          <p:nvPr/>
        </p:nvSpPr>
        <p:spPr>
          <a:xfrm>
            <a:off x="698501" y="2392837"/>
            <a:ext cx="10769600" cy="400031"/>
          </a:xfrm>
          <a:prstGeom prst="rect">
            <a:avLst/>
          </a:prstGeom>
          <a:noFill/>
        </p:spPr>
        <p:txBody>
          <a:bodyPr wrap="square" lIns="91371" tIns="45681" rIns="91371" bIns="45681" rtlCol="0">
            <a:spAutoFit/>
          </a:bodyPr>
          <a:lstStyle/>
          <a:p>
            <a:r>
              <a:rPr lang="en-US" sz="2000" dirty="0"/>
              <a:t>Attach proof of professional liability if applicable</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6" y="3100173"/>
            <a:ext cx="8445499" cy="496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a:t>
            </a:r>
            <a:r>
              <a:rPr lang="en-US" dirty="0" smtClean="0"/>
              <a:t>made</a:t>
            </a:r>
          </a:p>
          <a:p>
            <a:pPr marL="342626" indent="-342626">
              <a:buFont typeface="Arial" panose="020B0604020202020204" pitchFamily="34" charset="0"/>
              <a:buChar char="•"/>
            </a:pPr>
            <a:r>
              <a:rPr lang="en-US" dirty="0" smtClean="0"/>
              <a:t>Select either: </a:t>
            </a:r>
          </a:p>
          <a:p>
            <a:pPr marL="1403084" lvl="1" indent="-342626">
              <a:buFont typeface="Arial" panose="020B0604020202020204" pitchFamily="34" charset="0"/>
              <a:buChar char="•"/>
            </a:pPr>
            <a:r>
              <a:rPr lang="en-US" dirty="0" smtClean="0"/>
              <a:t>Fee-For-Service (FFS) and Managed Care Organization (MCO) network or Fee-For-Service (FFS) only. </a:t>
            </a:r>
          </a:p>
          <a:p>
            <a:pPr marL="1403084" lvl="1" indent="-342626">
              <a:buFont typeface="Arial" panose="020B0604020202020204" pitchFamily="34" charset="0"/>
              <a:buChar char="•"/>
            </a:pPr>
            <a:r>
              <a:rPr lang="en-US" dirty="0" smtClean="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smtClean="0"/>
          </a:p>
          <a:p>
            <a:pPr marL="342626" indent="-342626">
              <a:buFont typeface="Arial" panose="020B0604020202020204" pitchFamily="34" charset="0"/>
              <a:buChar char="•"/>
            </a:pPr>
            <a:r>
              <a:rPr lang="en-US" dirty="0" smtClean="0"/>
              <a:t>Click </a:t>
            </a:r>
            <a:r>
              <a:rPr lang="en-US" dirty="0"/>
              <a:t>on “initial enrollment” and “continue”</a:t>
            </a:r>
          </a:p>
          <a:p>
            <a:endParaRPr lang="en-US" i="1" dirty="0" smtClean="0"/>
          </a:p>
          <a:p>
            <a:endParaRPr lang="en-US" b="1" i="1" dirty="0"/>
          </a:p>
        </p:txBody>
      </p:sp>
    </p:spTree>
    <p:extLst>
      <p:ext uri="{BB962C8B-B14F-4D97-AF65-F5344CB8AC3E}">
        <p14:creationId xmlns:p14="http://schemas.microsoft.com/office/powerpoint/2010/main" val="940369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smtClean="0"/>
              <a:t> </a:t>
            </a:r>
            <a:endParaRPr lang="en-US" b="1" i="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520" r="571" b="9215"/>
          <a:stretch/>
        </p:blipFill>
        <p:spPr bwMode="auto">
          <a:xfrm>
            <a:off x="10050885" y="3421654"/>
            <a:ext cx="3840480" cy="1920240"/>
          </a:xfrm>
          <a:prstGeom prst="rect">
            <a:avLst/>
          </a:prstGeom>
          <a:solidFill>
            <a:schemeClr val="accent1"/>
          </a:solidFill>
          <a:ln w="9525">
            <a:solidFill>
              <a:schemeClr val="tx1"/>
            </a:solidFill>
            <a:miter lim="800000"/>
            <a:headEnd/>
            <a:tailEnd/>
          </a:ln>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1" y="2364829"/>
            <a:ext cx="8825485" cy="549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028070" y="4200276"/>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0000"/>
              </a:solidFill>
            </a:endParaRPr>
          </a:p>
        </p:txBody>
      </p:sp>
    </p:spTree>
    <p:extLst>
      <p:ext uri="{BB962C8B-B14F-4D97-AF65-F5344CB8AC3E}">
        <p14:creationId xmlns:p14="http://schemas.microsoft.com/office/powerpoint/2010/main" val="3724283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594893"/>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smtClean="0"/>
              <a:t>Use the Provider Type &amp; Specialty Listing link on the portal to view your provider type and the required documentation associated with that provider type</a:t>
            </a:r>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1" y="3248025"/>
            <a:ext cx="9553575" cy="40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41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80441"/>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smtClean="0"/>
              <a:t>Click on the specialty being requested </a:t>
            </a:r>
          </a:p>
          <a:p>
            <a:r>
              <a:rPr lang="en-US" b="1" i="1" dirty="0" smtClean="0"/>
              <a:t>Note:</a:t>
            </a:r>
            <a:r>
              <a:rPr lang="en-US" i="1" dirty="0" smtClean="0"/>
              <a:t> not all provider types require a specialty</a:t>
            </a:r>
          </a:p>
          <a:p>
            <a:endParaRPr lang="en-US" b="1"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3" y="3358699"/>
            <a:ext cx="9544050" cy="415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84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smtClean="0"/>
              <a:t>Take note of your Reference Number. This will be the number you use to retrieve the application later.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2697358"/>
            <a:ext cx="8443984" cy="4722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1260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lnSpc>
                <a:spcPct val="100000"/>
              </a:lnSpc>
              <a:buFont typeface="Arial" panose="020B0604020202020204" pitchFamily="34" charset="0"/>
              <a:buChar char="•"/>
            </a:pPr>
            <a:r>
              <a:rPr lang="en-US" dirty="0" smtClean="0"/>
              <a:t>If services are provided in NM, a CRS number is needed</a:t>
            </a:r>
          </a:p>
          <a:p>
            <a:pPr marL="342626" indent="-342626">
              <a:lnSpc>
                <a:spcPct val="100000"/>
              </a:lnSpc>
              <a:buFont typeface="Arial" panose="020B0604020202020204" pitchFamily="34" charset="0"/>
              <a:buChar char="•"/>
            </a:pPr>
            <a:r>
              <a:rPr lang="en-US" dirty="0" smtClean="0"/>
              <a:t>Only one type of tax </a:t>
            </a:r>
            <a:r>
              <a:rPr lang="en-US" dirty="0"/>
              <a:t>i</a:t>
            </a:r>
            <a:r>
              <a:rPr lang="en-US" dirty="0" smtClean="0"/>
              <a:t>dentification </a:t>
            </a:r>
            <a:r>
              <a:rPr lang="en-US" dirty="0"/>
              <a:t>n</a:t>
            </a:r>
            <a:r>
              <a:rPr lang="en-US" dirty="0" smtClean="0"/>
              <a:t>umber can be added to this page (either Employer Identification Number or Social Security Number, not both)</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3330053"/>
            <a:ext cx="9591675" cy="462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334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smtClean="0"/>
              <a:t>Practice location address, mailing and billing address are required</a:t>
            </a:r>
          </a:p>
          <a:p>
            <a:endParaRPr lang="en-US" i="1" dirty="0"/>
          </a:p>
          <a:p>
            <a:endParaRPr lang="en-US" i="1" dirty="0" smtClean="0"/>
          </a:p>
        </p:txBody>
      </p:sp>
      <p:pic>
        <p:nvPicPr>
          <p:cNvPr id="6146" name="Picture 5"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8" y="2660627"/>
            <a:ext cx="4097680" cy="510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5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smtClean="0"/>
              <a:t>Enter business name or individual name</a:t>
            </a:r>
            <a:endParaRPr lang="en-US" dirty="0"/>
          </a:p>
          <a:p>
            <a:r>
              <a:rPr lang="en-US" b="1" i="1" dirty="0" smtClean="0"/>
              <a:t>Note:</a:t>
            </a:r>
            <a:r>
              <a:rPr lang="en-US" i="1" dirty="0" smtClean="0"/>
              <a:t> Type 1 NPIs are assigned to individual providers, and Type 2 NPIs are assigned to organizational providers</a:t>
            </a:r>
          </a:p>
          <a:p>
            <a:pPr>
              <a:lnSpc>
                <a:spcPct val="100000"/>
              </a:lnSpc>
            </a:pPr>
            <a:endParaRPr lang="en-US" b="1" i="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4" y="3411945"/>
            <a:ext cx="9311102" cy="4700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8977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309"/>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18"/>
            <a:ext cx="13542394" cy="5965967"/>
          </a:xfrm>
        </p:spPr>
        <p:txBody>
          <a:bodyPr/>
          <a:lstStyle/>
          <a:p>
            <a:r>
              <a:rPr lang="en-US" dirty="0" smtClean="0"/>
              <a:t>Select and upload attachments that pertain to your provider type and specialty</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691322"/>
            <a:ext cx="748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9013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a:t>
            </a:r>
            <a:r>
              <a:rPr lang="en-US" dirty="0" smtClean="0"/>
              <a:t>nter any/all providers that are rendering services for your group</a:t>
            </a:r>
          </a:p>
          <a:p>
            <a:endParaRPr lang="en-US" b="1"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926047"/>
            <a:ext cx="9534525" cy="481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883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6146800"/>
          </a:xfrm>
        </p:spPr>
        <p:txBody>
          <a:bodyPr/>
          <a:lstStyle/>
          <a:p>
            <a:r>
              <a:rPr lang="en-US" dirty="0" smtClean="0"/>
              <a:t>Select professional liability type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593074"/>
            <a:ext cx="9534525" cy="5500048"/>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1256407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3492499" y="5246129"/>
            <a:ext cx="13542394" cy="6146800"/>
          </a:xfrm>
        </p:spPr>
        <p:txBody>
          <a:bodyPr/>
          <a:lstStyle/>
          <a:p>
            <a:r>
              <a:rPr lang="en-US" i="1" dirty="0" smtClean="0"/>
              <a:t>Attach </a:t>
            </a:r>
            <a:r>
              <a:rPr lang="en-US" i="1" dirty="0"/>
              <a:t>proof of professional liability </a:t>
            </a:r>
            <a:endParaRPr lang="en-US" i="1" dirty="0" smtClean="0"/>
          </a:p>
          <a:p>
            <a:endParaRPr lang="en-US" i="1" dirty="0"/>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3012516"/>
            <a:ext cx="6688138" cy="5026822"/>
          </a:xfrm>
          <a:prstGeom prst="rect">
            <a:avLst/>
          </a:prstGeom>
          <a:solidFill>
            <a:schemeClr val="accent1"/>
          </a:solidFill>
          <a:ln w="9525">
            <a:solidFill>
              <a:srgbClr val="000000"/>
            </a:solidFill>
            <a:miter lim="800000"/>
            <a:headEnd/>
            <a:tailEnd/>
          </a:ln>
          <a:extLst/>
        </p:spPr>
      </p:pic>
      <p:sp>
        <p:nvSpPr>
          <p:cNvPr id="4" name="TextBox 3"/>
          <p:cNvSpPr txBox="1"/>
          <p:nvPr/>
        </p:nvSpPr>
        <p:spPr>
          <a:xfrm>
            <a:off x="1155699" y="2260233"/>
            <a:ext cx="8496301" cy="800140"/>
          </a:xfrm>
          <a:prstGeom prst="rect">
            <a:avLst/>
          </a:prstGeom>
          <a:noFill/>
        </p:spPr>
        <p:txBody>
          <a:bodyPr wrap="square" lIns="91371" tIns="45681" rIns="91371" bIns="45681" rtlCol="0">
            <a:spAutoFit/>
          </a:bodyPr>
          <a:lstStyle/>
          <a:p>
            <a:r>
              <a:rPr lang="en-US" sz="2000" dirty="0"/>
              <a:t>Attach proof of professional liability if applicable</a:t>
            </a:r>
          </a:p>
          <a:p>
            <a:endParaRPr lang="en-US" dirty="0"/>
          </a:p>
        </p:txBody>
      </p:sp>
    </p:spTree>
    <p:extLst>
      <p:ext uri="{BB962C8B-B14F-4D97-AF65-F5344CB8AC3E}">
        <p14:creationId xmlns:p14="http://schemas.microsoft.com/office/powerpoint/2010/main" val="979756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p:txBody>
          <a:bodyPr/>
          <a:lstStyle/>
          <a:p>
            <a:r>
              <a:rPr lang="en-US" dirty="0" smtClean="0"/>
              <a:t>All Managing Employees must be disclosed</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4" y="2693876"/>
            <a:ext cx="9639301" cy="4790365"/>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2114322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5532652"/>
          </a:xfrm>
        </p:spPr>
        <p:txBody>
          <a:bodyPr/>
          <a:lstStyle/>
          <a:p>
            <a:r>
              <a:rPr lang="en-US" dirty="0" smtClean="0"/>
              <a:t>Applicants must disclose any ownership of 5% or more  </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994928"/>
            <a:ext cx="7248525" cy="3993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101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659" t="1" r="752" b="-631"/>
          <a:stretch/>
        </p:blipFill>
        <p:spPr>
          <a:xfrm>
            <a:off x="2194560" y="2266838"/>
            <a:ext cx="6400800" cy="5394960"/>
          </a:xfrm>
          <a:prstGeom prst="rect">
            <a:avLst/>
          </a:prstGeom>
          <a:ln>
            <a:solidFill>
              <a:schemeClr val="tx1"/>
            </a:solidFill>
          </a:ln>
        </p:spPr>
      </p:pic>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4704" y="3059727"/>
            <a:ext cx="9417482" cy="2180492"/>
          </a:xfrm>
          <a:solidFill>
            <a:schemeClr val="bg1"/>
          </a:solidFill>
        </p:spPr>
        <p:txBody>
          <a:bodyPr/>
          <a:lstStyle/>
          <a:p>
            <a:pPr>
              <a:lnSpc>
                <a:spcPct val="150000"/>
              </a:lnSpc>
              <a:spcBef>
                <a:spcPts val="600"/>
              </a:spcBef>
              <a:spcAft>
                <a:spcPts val="600"/>
              </a:spcAft>
            </a:pPr>
            <a:r>
              <a:rPr lang="en-US" sz="3600" dirty="0"/>
              <a:t>Web Portal Application Submission Process – Continued for both MAD 312 and MAD 335</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704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8857"/>
            <a:ext cx="13581062" cy="643340"/>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968030"/>
          </a:xfrm>
        </p:spPr>
        <p:txBody>
          <a:bodyPr/>
          <a:lstStyle/>
          <a:p>
            <a:pPr>
              <a:lnSpc>
                <a:spcPct val="100000"/>
              </a:lnSpc>
            </a:pPr>
            <a:r>
              <a:rPr lang="en-US" dirty="0"/>
              <a:t>Any “</a:t>
            </a:r>
            <a:r>
              <a:rPr lang="en-US" b="1" dirty="0"/>
              <a:t>yes</a:t>
            </a:r>
            <a:r>
              <a:rPr lang="en-US" dirty="0"/>
              <a:t>” answers to questions require supporting </a:t>
            </a:r>
            <a:r>
              <a:rPr lang="en-US" dirty="0" smtClean="0"/>
              <a:t>documentation</a:t>
            </a:r>
            <a:endParaRPr lang="en-US" dirty="0"/>
          </a:p>
          <a:p>
            <a:pPr>
              <a:lnSpc>
                <a:spcPct val="100000"/>
              </a:lnSpc>
            </a:pPr>
            <a:r>
              <a:rPr lang="en-US" b="1" i="1" dirty="0" smtClean="0"/>
              <a:t>Note: </a:t>
            </a:r>
            <a:r>
              <a:rPr lang="en-US" i="1" dirty="0" smtClean="0"/>
              <a:t>If services were rendered to a Medicaid recipient before application approval, ensure dates on all </a:t>
            </a:r>
            <a:r>
              <a:rPr lang="en-US" i="1" dirty="0"/>
              <a:t>attached </a:t>
            </a:r>
            <a:r>
              <a:rPr lang="en-US" i="1" dirty="0" smtClean="0"/>
              <a:t>documents (</a:t>
            </a:r>
            <a:r>
              <a:rPr lang="en-US" i="1" dirty="0"/>
              <a:t>license, board cert, </a:t>
            </a:r>
            <a:r>
              <a:rPr lang="en-US" i="1" dirty="0" smtClean="0"/>
              <a:t>insurance) encompass all the Date(s) of Service and are valid for at least 30 days from application submission date. </a:t>
            </a:r>
          </a:p>
          <a:p>
            <a:endParaRPr lang="en-US"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0" y="3809540"/>
            <a:ext cx="9534525" cy="4024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830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47"/>
            <a:ext cx="13581062" cy="629693"/>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764663"/>
          </a:xfrm>
        </p:spPr>
        <p:txBody>
          <a:bodyPr/>
          <a:lstStyle/>
          <a:p>
            <a:r>
              <a:rPr lang="en-US" dirty="0" smtClean="0"/>
              <a:t>Any additional documentation as required by the provider type and specialty list should be uploaded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 y="2603066"/>
            <a:ext cx="9610725" cy="5349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6253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3235"/>
            <a:ext cx="13581062" cy="711580"/>
          </a:xfrm>
        </p:spPr>
        <p:txBody>
          <a:bodyPr/>
          <a:lstStyle/>
          <a:p>
            <a:r>
              <a:rPr lang="en-US" sz="3100" dirty="0"/>
              <a:t>Provider Enrollment Application </a:t>
            </a:r>
          </a:p>
        </p:txBody>
      </p:sp>
      <p:sp>
        <p:nvSpPr>
          <p:cNvPr id="3" name="Text Placeholder 2"/>
          <p:cNvSpPr>
            <a:spLocks noGrp="1"/>
          </p:cNvSpPr>
          <p:nvPr>
            <p:ph type="body" sz="quarter" idx="13"/>
          </p:nvPr>
        </p:nvSpPr>
        <p:spPr>
          <a:xfrm>
            <a:off x="520699" y="7710985"/>
            <a:ext cx="13542394" cy="177420"/>
          </a:xfrm>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27" y="2197292"/>
            <a:ext cx="9591675" cy="551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655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4335"/>
            <a:ext cx="13581062" cy="752522"/>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802"/>
            <a:ext cx="13542394" cy="5913438"/>
          </a:xfrm>
        </p:spPr>
        <p:txBody>
          <a:bodyPr/>
          <a:lstStyle/>
          <a:p>
            <a:r>
              <a:rPr lang="en-US" dirty="0" smtClean="0"/>
              <a:t>Electronically sign here to acknowledge application is true and correct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5" y="2861831"/>
            <a:ext cx="9553574" cy="4993732"/>
          </a:xfrm>
          <a:prstGeom prst="rect">
            <a:avLst/>
          </a:prstGeom>
          <a:solidFill>
            <a:schemeClr val="accent1"/>
          </a:solidFill>
          <a:ln w="9525">
            <a:solidFill>
              <a:schemeClr val="tx1"/>
            </a:solidFill>
            <a:miter lim="800000"/>
            <a:headEnd/>
            <a:tailEnd/>
          </a:ln>
          <a:extLst/>
        </p:spPr>
      </p:pic>
    </p:spTree>
    <p:extLst>
      <p:ext uri="{BB962C8B-B14F-4D97-AF65-F5344CB8AC3E}">
        <p14:creationId xmlns:p14="http://schemas.microsoft.com/office/powerpoint/2010/main" val="3012703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5" y="1542198"/>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p:txBody>
          <a:bodyPr/>
          <a:lstStyle/>
          <a:p>
            <a:r>
              <a:rPr lang="en-US" b="1" i="1" dirty="0" smtClean="0"/>
              <a:t> </a:t>
            </a:r>
            <a:endParaRPr lang="en-US" b="1"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6" y="2673351"/>
            <a:ext cx="950595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266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3"/>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a:xfrm>
            <a:off x="341195" y="2082800"/>
            <a:ext cx="13721898" cy="5559946"/>
          </a:xfrm>
        </p:spPr>
        <p:txBody>
          <a:bodyPr/>
          <a:lstStyle/>
          <a:p>
            <a:r>
              <a:rPr lang="en-US" b="1" dirty="0">
                <a:solidFill>
                  <a:schemeClr val="accent6">
                    <a:lumMod val="75000"/>
                  </a:schemeClr>
                </a:solidFill>
              </a:rPr>
              <a:t>Congratulations! </a:t>
            </a:r>
            <a:r>
              <a:rPr lang="en-US" dirty="0" smtClean="0"/>
              <a:t>Your application has been submitted. Be sure to keep your reference number, tracking number, and correspondence number.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5" y="3038146"/>
            <a:ext cx="9534525" cy="443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9457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57</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Initial Screen</a:t>
            </a:r>
            <a:endParaRPr lang="en-US" dirty="0" smtClean="0"/>
          </a:p>
        </p:txBody>
      </p:sp>
      <p:sp>
        <p:nvSpPr>
          <p:cNvPr id="8" name="Rectangle 3"/>
          <p:cNvSpPr txBox="1">
            <a:spLocks noChangeArrowheads="1"/>
          </p:cNvSpPr>
          <p:nvPr/>
        </p:nvSpPr>
        <p:spPr bwMode="auto">
          <a:xfrm>
            <a:off x="625475" y="2406647"/>
            <a:ext cx="12543155" cy="389530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section:</a:t>
            </a:r>
          </a:p>
          <a:p>
            <a:pPr marL="285521" indent="-285521" defTabSz="456834">
              <a:lnSpc>
                <a:spcPct val="170000"/>
              </a:lnSpc>
              <a:spcBef>
                <a:spcPts val="600"/>
              </a:spcBef>
              <a:spcAft>
                <a:spcPts val="600"/>
              </a:spcAft>
              <a:buFont typeface="Arial" panose="020B0604020202020204" pitchFamily="34" charset="0"/>
              <a:buChar char="•"/>
            </a:pPr>
            <a:r>
              <a:rPr lang="en-US" sz="1900" dirty="0"/>
              <a:t>If a provider left an application incomplete and did </a:t>
            </a:r>
            <a:r>
              <a:rPr lang="en-US" sz="1900" b="1" dirty="0"/>
              <a:t>NOT</a:t>
            </a:r>
            <a:r>
              <a:rPr lang="en-US" sz="1900" dirty="0"/>
              <a:t> submit it at all, you will have 90 days to </a:t>
            </a:r>
            <a:r>
              <a:rPr lang="en-US" sz="1900" b="1" dirty="0"/>
              <a:t>recall </a:t>
            </a:r>
            <a:r>
              <a:rPr lang="en-US" sz="1900" dirty="0"/>
              <a:t>the application, complete it, and submit via the portal.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600" dirty="0"/>
              <a:t>If you forgot your reference number, enter your email and click submit.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822960" y="4023360"/>
            <a:ext cx="676656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914400" y="5852160"/>
            <a:ext cx="6675120" cy="1005840"/>
          </a:xfrm>
          <a:prstGeom prst="rect">
            <a:avLst/>
          </a:prstGeom>
          <a:ln>
            <a:solidFill>
              <a:schemeClr val="tx1"/>
            </a:solidFill>
          </a:ln>
        </p:spPr>
      </p:pic>
    </p:spTree>
    <p:extLst>
      <p:ext uri="{BB962C8B-B14F-4D97-AF65-F5344CB8AC3E}">
        <p14:creationId xmlns:p14="http://schemas.microsoft.com/office/powerpoint/2010/main" val="3298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smtClean="0"/>
              <a:t>Application Tips</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59</a:t>
            </a:fld>
            <a:endParaRPr lang="en-US" dirty="0"/>
          </a:p>
        </p:txBody>
      </p:sp>
      <p:sp>
        <p:nvSpPr>
          <p:cNvPr id="9" name="Rectangle 2"/>
          <p:cNvSpPr>
            <a:spLocks noGrp="1" noChangeArrowheads="1"/>
          </p:cNvSpPr>
          <p:nvPr>
            <p:ph type="title"/>
          </p:nvPr>
        </p:nvSpPr>
        <p:spPr>
          <a:xfrm>
            <a:off x="625476" y="1616801"/>
            <a:ext cx="12604750" cy="725488"/>
          </a:xfrm>
          <a:noFill/>
        </p:spPr>
        <p:txBody>
          <a:bodyPr/>
          <a:lstStyle/>
          <a:p>
            <a:r>
              <a:rPr lang="en-US" sz="3100" dirty="0"/>
              <a:t>Provider Enrollment Applications Top Errors</a:t>
            </a:r>
          </a:p>
        </p:txBody>
      </p:sp>
      <p:sp>
        <p:nvSpPr>
          <p:cNvPr id="10" name="Rectangle 3"/>
          <p:cNvSpPr txBox="1">
            <a:spLocks noChangeArrowheads="1"/>
          </p:cNvSpPr>
          <p:nvPr/>
        </p:nvSpPr>
        <p:spPr bwMode="auto">
          <a:xfrm>
            <a:off x="625475" y="2164536"/>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1900" b="1" dirty="0">
                <a:solidFill>
                  <a:schemeClr val="accent6">
                    <a:lumMod val="75000"/>
                  </a:schemeClr>
                </a:solidFill>
              </a:rPr>
              <a:t>Expired License or Insurance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To ensure processing is not delayed, validate that the license or Certificate of Insurance (COI) expiration dates is greater than 30 calendar days from the day Conduent receives your application. </a:t>
            </a:r>
          </a:p>
          <a:p>
            <a:pPr>
              <a:lnSpc>
                <a:spcPct val="150000"/>
              </a:lnSpc>
            </a:pPr>
            <a:endParaRPr lang="en-US" sz="1900" dirty="0"/>
          </a:p>
          <a:p>
            <a:pPr>
              <a:lnSpc>
                <a:spcPct val="150000"/>
              </a:lnSpc>
            </a:pPr>
            <a:r>
              <a:rPr lang="en-US" sz="1900" b="1" dirty="0">
                <a:solidFill>
                  <a:schemeClr val="accent6">
                    <a:lumMod val="75000"/>
                  </a:schemeClr>
                </a:solidFill>
              </a:rPr>
              <a:t>Incorrect National Provider Identification Number (NPI) </a:t>
            </a:r>
          </a:p>
          <a:p>
            <a:pPr>
              <a:lnSpc>
                <a:spcPct val="150000"/>
              </a:lnSpc>
            </a:pPr>
            <a:endParaRPr lang="en-US" sz="1900" dirty="0"/>
          </a:p>
          <a:p>
            <a:pPr>
              <a:lnSpc>
                <a:spcPct val="150000"/>
              </a:lnSpc>
            </a:pPr>
            <a:r>
              <a:rPr lang="en-US" sz="1900" b="1" dirty="0">
                <a:solidFill>
                  <a:schemeClr val="accent6">
                    <a:lumMod val="75000"/>
                  </a:schemeClr>
                </a:solidFill>
              </a:rPr>
              <a:t>Note: </a:t>
            </a:r>
            <a:r>
              <a:rPr lang="en-US" sz="1900" dirty="0"/>
              <a:t>Applications using a Social Security Number (SSN) need a Type 1 NPI, and applications using a Federal Employer Identification Number (FEIN) need a Type 2 NPI.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We recommend visiting the National Plan and Provider Enumeration System (NPPES) website to ensure the correct NPI is entered on the application. The NPPES website is listed directly below: </a:t>
            </a:r>
          </a:p>
          <a:p>
            <a:pPr>
              <a:lnSpc>
                <a:spcPct val="150000"/>
              </a:lnSpc>
            </a:pPr>
            <a:r>
              <a:rPr lang="en-US" sz="1900" dirty="0">
                <a:hlinkClick r:id="rId3"/>
              </a:rPr>
              <a:t>https://npiregistry.cms.hhs.gov/</a:t>
            </a:r>
            <a:r>
              <a:rPr lang="en-US" sz="19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a:t>
            </a:r>
            <a:r>
              <a:rPr lang="en-US" sz="3100" dirty="0" smtClean="0"/>
              <a:t>Provider Search</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491709"/>
            <a:ext cx="10191005" cy="425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1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Provider Enrollment Applications Top Errors </a:t>
            </a:r>
            <a:r>
              <a:rPr lang="en-US" sz="3100" i="1" dirty="0"/>
              <a:t>Continued</a:t>
            </a:r>
            <a:r>
              <a:rPr lang="en-US" sz="3100" dirty="0"/>
              <a:t> </a:t>
            </a:r>
          </a:p>
        </p:txBody>
      </p:sp>
      <p:sp>
        <p:nvSpPr>
          <p:cNvPr id="3" name="Text Placeholder 2"/>
          <p:cNvSpPr>
            <a:spLocks noGrp="1"/>
          </p:cNvSpPr>
          <p:nvPr>
            <p:ph type="body" sz="quarter" idx="13"/>
          </p:nvPr>
        </p:nvSpPr>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smtClean="0"/>
              <a:t>Return to Provider </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63</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smtClean="0"/>
          </a:p>
        </p:txBody>
      </p:sp>
      <p:sp>
        <p:nvSpPr>
          <p:cNvPr id="8" name="Rectangle 3"/>
          <p:cNvSpPr txBox="1">
            <a:spLocks noChangeArrowheads="1"/>
          </p:cNvSpPr>
          <p:nvPr/>
        </p:nvSpPr>
        <p:spPr bwMode="auto">
          <a:xfrm>
            <a:off x="625475" y="2406667"/>
            <a:ext cx="4454525" cy="254635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Reopen and Resubmit Your Returned Application section:</a:t>
            </a:r>
          </a:p>
          <a:p>
            <a:pPr marL="285521" indent="-285521" defTabSz="456834">
              <a:lnSpc>
                <a:spcPct val="170000"/>
              </a:lnSpc>
              <a:spcBef>
                <a:spcPts val="600"/>
              </a:spcBef>
              <a:spcAft>
                <a:spcPts val="600"/>
              </a:spcAft>
              <a:buFont typeface="Arial" panose="020B0604020202020204" pitchFamily="34" charset="0"/>
              <a:buChar char="•"/>
            </a:pPr>
            <a:r>
              <a:rPr lang="en-US" sz="2000" dirty="0"/>
              <a:t>Have 6 months to </a:t>
            </a:r>
            <a:r>
              <a:rPr lang="en-US" sz="2000" b="1" dirty="0"/>
              <a:t>reopen </a:t>
            </a:r>
            <a:r>
              <a:rPr lang="en-US" sz="2000" dirty="0"/>
              <a:t>the application, make corrections and resubmit to us via the portal</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a:blip r:embed="rId3"/>
          <a:stretch>
            <a:fillRect/>
          </a:stretch>
        </p:blipFill>
        <p:spPr>
          <a:xfrm>
            <a:off x="5686937" y="2201048"/>
            <a:ext cx="7040522" cy="5810495"/>
          </a:xfrm>
          <a:prstGeom prst="rect">
            <a:avLst/>
          </a:prstGeom>
          <a:ln>
            <a:solidFill>
              <a:srgbClr val="000000"/>
            </a:solidFill>
          </a:ln>
        </p:spPr>
      </p:pic>
      <p:sp>
        <p:nvSpPr>
          <p:cNvPr id="3" name="Right Arrow 2"/>
          <p:cNvSpPr/>
          <p:nvPr/>
        </p:nvSpPr>
        <p:spPr>
          <a:xfrm>
            <a:off x="6203092" y="6969214"/>
            <a:ext cx="951470" cy="34599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smtClean="0">
              <a:solidFill>
                <a:srgbClr val="FFFFFE"/>
              </a:solidFill>
            </a:endParaRPr>
          </a:p>
        </p:txBody>
      </p:sp>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64</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smtClean="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defTabSz="456834">
              <a:lnSpc>
                <a:spcPct val="170000"/>
              </a:lnSpc>
              <a:spcBef>
                <a:spcPts val="600"/>
              </a:spcBef>
              <a:spcAft>
                <a:spcPts val="600"/>
              </a:spcAft>
            </a:pPr>
            <a:r>
              <a:rPr lang="en-US" sz="2000" dirty="0"/>
              <a:t>If a provider reopens their RTP application and does not resubmit during that session, you will have 90 days to resubmit that application using the </a:t>
            </a:r>
            <a:r>
              <a:rPr lang="en-US" sz="2000" b="1" dirty="0"/>
              <a:t>recall </a:t>
            </a:r>
            <a:r>
              <a:rPr lang="en-US" sz="2000" dirty="0"/>
              <a:t>option.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71" y="4313081"/>
            <a:ext cx="6781800" cy="1019176"/>
          </a:xfrm>
          <a:prstGeom prst="rect">
            <a:avLst/>
          </a:prstGeom>
          <a:solidFill>
            <a:schemeClr val="accent1"/>
          </a:solidFill>
          <a:ln w="9525">
            <a:solidFill>
              <a:srgbClr val="000000"/>
            </a:solidFill>
            <a:miter lim="800000"/>
            <a:headEnd/>
            <a:tailEnd/>
          </a:ln>
          <a:extLst/>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66</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smtClean="0"/>
          </a:p>
        </p:txBody>
      </p:sp>
      <p:sp>
        <p:nvSpPr>
          <p:cNvPr id="10" name="Rectangle 3"/>
          <p:cNvSpPr txBox="1">
            <a:spLocks noChangeArrowheads="1"/>
          </p:cNvSpPr>
          <p:nvPr/>
        </p:nvSpPr>
        <p:spPr bwMode="auto">
          <a:xfrm>
            <a:off x="687072" y="2320625"/>
            <a:ext cx="11428730"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re-verify the provider information we have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record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6" y="1615811"/>
            <a:ext cx="12604750" cy="725488"/>
          </a:xfrm>
          <a:noFill/>
        </p:spPr>
        <p:txBody>
          <a:bodyPr/>
          <a:lstStyle/>
          <a:p>
            <a:r>
              <a:rPr lang="en-US" sz="3100" dirty="0"/>
              <a:t>Turn Around Document (TAD)</a:t>
            </a:r>
          </a:p>
        </p:txBody>
      </p:sp>
      <p:sp>
        <p:nvSpPr>
          <p:cNvPr id="10" name="Rectangle 3"/>
          <p:cNvSpPr txBox="1">
            <a:spLocks noChangeArrowheads="1"/>
          </p:cNvSpPr>
          <p:nvPr/>
        </p:nvSpPr>
        <p:spPr bwMode="auto">
          <a:xfrm>
            <a:off x="625475" y="2320607"/>
            <a:ext cx="1254315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lvl="0"/>
            <a:r>
              <a:rPr lang="en-US" sz="2400" b="1" dirty="0"/>
              <a:t>Common Mistakes:</a:t>
            </a:r>
          </a:p>
          <a:p>
            <a:pPr marL="342626" indent="-342626">
              <a:buFont typeface="Arial" panose="020B0604020202020204" pitchFamily="34" charset="0"/>
              <a:buChar char="•"/>
            </a:pPr>
            <a:endParaRPr lang="en-US" sz="2000" b="1" dirty="0">
              <a:solidFill>
                <a:schemeClr val="accent6">
                  <a:lumMod val="75000"/>
                </a:schemeClr>
              </a:solidFill>
            </a:endParaRPr>
          </a:p>
          <a:p>
            <a:pPr marL="342626" indent="-342626">
              <a:buFont typeface="Arial" panose="020B0604020202020204" pitchFamily="34" charset="0"/>
              <a:buChar char="•"/>
            </a:pPr>
            <a:r>
              <a:rPr lang="en-US" sz="2000" b="1" dirty="0">
                <a:solidFill>
                  <a:schemeClr val="accent6">
                    <a:lumMod val="75000"/>
                  </a:schemeClr>
                </a:solidFill>
              </a:rPr>
              <a:t>Altering a document to match a different person/business </a:t>
            </a:r>
            <a:r>
              <a:rPr lang="en-US" sz="2000" dirty="0"/>
              <a:t>- The TAD belongs to the person/business it is printed for and is identified by the provider number/NPI.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Using white out or line out </a:t>
            </a:r>
            <a:r>
              <a:rPr lang="en-US" sz="2000" dirty="0"/>
              <a:t>- If a correction is required, strike a line through it and initial next to the correction.  </a:t>
            </a:r>
          </a:p>
          <a:p>
            <a:pPr lvl="0"/>
            <a:r>
              <a:rPr lang="en-US" sz="2000" dirty="0"/>
              <a:t> </a:t>
            </a:r>
          </a:p>
          <a:p>
            <a:pPr marL="342626" indent="-342626">
              <a:buFont typeface="Arial" panose="020B0604020202020204" pitchFamily="34" charset="0"/>
              <a:buChar char="•"/>
            </a:pPr>
            <a:r>
              <a:rPr lang="en-US" sz="2000" b="1" dirty="0">
                <a:solidFill>
                  <a:schemeClr val="accent6">
                    <a:lumMod val="75000"/>
                  </a:schemeClr>
                </a:solidFill>
              </a:rPr>
              <a:t>Missing or invalid signature </a:t>
            </a:r>
            <a:r>
              <a:rPr lang="en-US" sz="2000" dirty="0"/>
              <a:t>- Signature must be in </a:t>
            </a:r>
            <a:r>
              <a:rPr lang="en-US" sz="2000" dirty="0">
                <a:solidFill>
                  <a:schemeClr val="accent1"/>
                </a:solidFill>
              </a:rPr>
              <a:t>blue ink</a:t>
            </a:r>
            <a:r>
              <a:rPr lang="en-US" sz="2000" dirty="0"/>
              <a:t>.</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Missing initials </a:t>
            </a:r>
            <a:r>
              <a:rPr lang="en-US" sz="2000" dirty="0"/>
              <a:t>-  An initial next to the three disclosure questions is required.</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Faxing in a TAD </a:t>
            </a:r>
            <a:r>
              <a:rPr lang="en-US" sz="2000" dirty="0"/>
              <a:t>- Faxes are not accepted, only hard copies with original signature will be processed. </a:t>
            </a:r>
          </a:p>
          <a:p>
            <a:pPr lvl="1"/>
            <a:r>
              <a:rPr lang="en-US" sz="2100" dirty="0"/>
              <a:t/>
            </a: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smtClean="0">
              <a:solidFill>
                <a:schemeClr val="accent6">
                  <a:lumMod val="75000"/>
                </a:schemeClr>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smtClean="0"/>
              <a:t>Online Provider Update</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42" y="706734"/>
            <a:ext cx="13581063" cy="1371600"/>
          </a:xfrm>
        </p:spPr>
        <p:txBody>
          <a:bodyPr/>
          <a:lstStyle/>
          <a:p>
            <a:r>
              <a:rPr lang="en-US" sz="4400" dirty="0" smtClean="0"/>
              <a:t/>
            </a:r>
            <a:br>
              <a:rPr lang="en-US" sz="4400" dirty="0" smtClean="0"/>
            </a:br>
            <a:r>
              <a:rPr lang="en-US" sz="4400" dirty="0" smtClean="0"/>
              <a:t>Advantage of Submitting Updates Online</a:t>
            </a:r>
            <a:endParaRPr lang="en-US" sz="4400" dirty="0"/>
          </a:p>
        </p:txBody>
      </p:sp>
      <p:sp>
        <p:nvSpPr>
          <p:cNvPr id="3" name="Date Placeholder 2"/>
          <p:cNvSpPr>
            <a:spLocks noGrp="1"/>
          </p:cNvSpPr>
          <p:nvPr>
            <p:ph type="dt" sz="half" idx="10"/>
          </p:nvPr>
        </p:nvSpPr>
        <p:spPr/>
        <p:txBody>
          <a:bodyPr/>
          <a:lstStyle/>
          <a:p>
            <a:r>
              <a:rPr lang="en-US" dirty="0" smtClean="0"/>
              <a:t>3/22/2018</a:t>
            </a:r>
            <a:endParaRPr lang="en-US" dirty="0"/>
          </a:p>
        </p:txBody>
      </p:sp>
      <p:sp>
        <p:nvSpPr>
          <p:cNvPr id="4" name="Text Placeholder 3"/>
          <p:cNvSpPr>
            <a:spLocks noGrp="1"/>
          </p:cNvSpPr>
          <p:nvPr>
            <p:ph type="body" sz="quarter" idx="13"/>
          </p:nvPr>
        </p:nvSpPr>
        <p:spPr/>
        <p:txBody>
          <a:bodyPr/>
          <a:lstStyle/>
          <a:p>
            <a:pPr marL="342900" indent="-342900">
              <a:buFont typeface="Arial" panose="020B0604020202020204" pitchFamily="34" charset="0"/>
              <a:buChar char="•"/>
            </a:pPr>
            <a:r>
              <a:rPr lang="en-US" dirty="0" smtClean="0"/>
              <a:t>Previously, providers were required to manually complete the MAD </a:t>
            </a:r>
            <a:r>
              <a:rPr lang="en-US" dirty="0"/>
              <a:t>304 </a:t>
            </a:r>
            <a:r>
              <a:rPr lang="en-US" dirty="0" smtClean="0"/>
              <a:t>form and submit to Conduent via </a:t>
            </a:r>
            <a:r>
              <a:rPr lang="en-US" dirty="0"/>
              <a:t>US Mail, </a:t>
            </a:r>
            <a:r>
              <a:rPr lang="en-US" dirty="0" smtClean="0"/>
              <a:t>fax, </a:t>
            </a:r>
            <a:r>
              <a:rPr lang="en-US" dirty="0"/>
              <a:t>or in </a:t>
            </a:r>
            <a:r>
              <a:rPr lang="en-US" dirty="0" smtClean="0"/>
              <a:t>person.  This could take up to 10 business </a:t>
            </a:r>
            <a:r>
              <a:rPr lang="en-US" dirty="0"/>
              <a:t>days </a:t>
            </a:r>
            <a:r>
              <a:rPr lang="en-US" dirty="0" smtClean="0"/>
              <a:t>to process. </a:t>
            </a:r>
          </a:p>
          <a:p>
            <a:pPr marL="342900" indent="-342900">
              <a:buFont typeface="Arial" panose="020B0604020202020204" pitchFamily="34" charset="0"/>
              <a:buChar char="•"/>
            </a:pPr>
            <a:r>
              <a:rPr lang="en-US" dirty="0" smtClean="0"/>
              <a:t>Submitting update requests online significantly reduces the processing time; within 5 business days to process.  </a:t>
            </a:r>
          </a:p>
          <a:p>
            <a:pPr marL="342900" indent="-342900">
              <a:buFont typeface="Arial" panose="020B0604020202020204" pitchFamily="34" charset="0"/>
              <a:buChar char="•"/>
            </a:pPr>
            <a:r>
              <a:rPr lang="en-US" dirty="0" smtClean="0"/>
              <a:t>Using the online form will ensure that providers are using the most up-to-date version for update requests. This will reduce delays in processing of the update.   </a:t>
            </a:r>
            <a:endParaRPr lang="en-US" dirty="0"/>
          </a:p>
        </p:txBody>
      </p:sp>
    </p:spTree>
    <p:extLst>
      <p:ext uri="{BB962C8B-B14F-4D97-AF65-F5344CB8AC3E}">
        <p14:creationId xmlns:p14="http://schemas.microsoft.com/office/powerpoint/2010/main" val="372136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a:t>
            </a:r>
            <a:r>
              <a:rPr lang="en-US" sz="3100" dirty="0" smtClean="0"/>
              <a:t>Provider Search</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49" y="2408236"/>
            <a:ext cx="10623093" cy="441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4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June 17, 2019</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70</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smtClean="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4384" y="2820471"/>
            <a:ext cx="2514600" cy="30777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Non Secure Features</a:t>
            </a:r>
          </a:p>
        </p:txBody>
      </p:sp>
      <p:sp>
        <p:nvSpPr>
          <p:cNvPr id="12" name="Oval 6"/>
          <p:cNvSpPr>
            <a:spLocks noChangeArrowheads="1"/>
          </p:cNvSpPr>
          <p:nvPr/>
        </p:nvSpPr>
        <p:spPr bwMode="auto">
          <a:xfrm>
            <a:off x="363129" y="3497546"/>
            <a:ext cx="1613795"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708483" y="3138036"/>
            <a:ext cx="380415" cy="375186"/>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a:t>
            </a:r>
            <a:r>
              <a:rPr lang="en-US" sz="2000" dirty="0" smtClean="0">
                <a:hlinkClick r:id="rId4"/>
              </a:rPr>
              <a:t>nmmedicaid.portal.conduent.com/static/providerlogin.htm</a:t>
            </a:r>
            <a:r>
              <a:rPr lang="en-US" sz="2000" dirty="0" smtClean="0"/>
              <a:t>  </a:t>
            </a:r>
            <a:endParaRPr lang="en-US" sz="2000" dirty="0"/>
          </a:p>
        </p:txBody>
      </p:sp>
    </p:spTree>
    <p:extLst>
      <p:ext uri="{BB962C8B-B14F-4D97-AF65-F5344CB8AC3E}">
        <p14:creationId xmlns:p14="http://schemas.microsoft.com/office/powerpoint/2010/main" val="841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June 17, 2019</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smtClean="0"/>
              <a:t>Conduent internal use only</a:t>
            </a:r>
            <a:endParaRPr lang="en-US" dirty="0"/>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71</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smtClean="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08056" y="3181757"/>
            <a:ext cx="1524000"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Secure Features requires login</a:t>
            </a:r>
          </a:p>
        </p:txBody>
      </p:sp>
      <p:sp>
        <p:nvSpPr>
          <p:cNvPr id="19" name="Oval 6"/>
          <p:cNvSpPr>
            <a:spLocks noChangeArrowheads="1"/>
          </p:cNvSpPr>
          <p:nvPr/>
        </p:nvSpPr>
        <p:spPr bwMode="auto">
          <a:xfrm>
            <a:off x="6036239" y="3954796"/>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6" name="TextBox 15"/>
          <p:cNvSpPr txBox="1"/>
          <p:nvPr/>
        </p:nvSpPr>
        <p:spPr>
          <a:xfrm>
            <a:off x="9375264" y="2733516"/>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Master Administrators (MA)</a:t>
            </a:r>
            <a:r>
              <a:rPr kumimoji="0" lang="en-US" sz="1400" b="0" i="0" u="none" strike="noStrike" kern="0" cap="none" spc="0" normalizeH="0" noProof="0" dirty="0" smtClean="0">
                <a:ln>
                  <a:noFill/>
                </a:ln>
                <a:solidFill>
                  <a:srgbClr val="000000"/>
                </a:solidFill>
                <a:effectLst/>
                <a:uLnTx/>
                <a:uFillTx/>
              </a:rPr>
              <a:t> are the only users </a:t>
            </a:r>
            <a:r>
              <a:rPr lang="en-US" sz="1400" kern="0" dirty="0" smtClean="0">
                <a:solidFill>
                  <a:srgbClr val="000000"/>
                </a:solidFill>
              </a:rPr>
              <a:t>who</a:t>
            </a:r>
            <a:r>
              <a:rPr kumimoji="0" lang="en-US" sz="1400" b="0" i="0" u="none" strike="noStrike" kern="0" cap="none" spc="0" normalizeH="0" noProof="0" dirty="0" smtClean="0">
                <a:ln>
                  <a:noFill/>
                </a:ln>
                <a:solidFill>
                  <a:srgbClr val="000000"/>
                </a:solidFill>
                <a:effectLst/>
                <a:uLnTx/>
                <a:uFillTx/>
              </a:rPr>
              <a:t> can initially access the Provider Update section as well as assign User Rights to others.  </a:t>
            </a:r>
            <a:endParaRPr kumimoji="0" lang="en-US" sz="1400" b="0" i="0" u="none" strike="noStrike" kern="0" cap="none" spc="0" normalizeH="0" baseline="0" noProof="0" dirty="0" smtClean="0">
              <a:ln>
                <a:noFill/>
              </a:ln>
              <a:solidFill>
                <a:srgbClr val="000000"/>
              </a:solidFill>
              <a:effectLst/>
              <a:uLnTx/>
              <a:uFillTx/>
            </a:endParaRPr>
          </a:p>
        </p:txBody>
      </p:sp>
      <p:sp>
        <p:nvSpPr>
          <p:cNvPr id="20" name="TextBox 19"/>
          <p:cNvSpPr txBox="1"/>
          <p:nvPr/>
        </p:nvSpPr>
        <p:spPr>
          <a:xfrm>
            <a:off x="9322710" y="6018028"/>
            <a:ext cx="4680369"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If you need assistance logging</a:t>
            </a:r>
            <a:r>
              <a:rPr kumimoji="0" lang="en-US" sz="1400" b="0" i="0" u="none" strike="noStrike" kern="0" cap="none" spc="0" normalizeH="0" noProof="0" dirty="0" smtClean="0">
                <a:ln>
                  <a:noFill/>
                </a:ln>
                <a:solidFill>
                  <a:srgbClr val="000000"/>
                </a:solidFill>
                <a:effectLst/>
                <a:uLnTx/>
                <a:uFillTx/>
              </a:rPr>
              <a:t> in to the NM Web Portal, please contact the HIPAA Helpdesk at 1-800-299-7304 options 6, then 4 or by email at: </a:t>
            </a:r>
            <a:r>
              <a:rPr kumimoji="0" lang="en-US" sz="1400" b="0" i="0" u="none" strike="noStrike" kern="0" cap="none" spc="0" normalizeH="0" noProof="0" dirty="0" smtClean="0">
                <a:ln>
                  <a:noFill/>
                </a:ln>
                <a:solidFill>
                  <a:srgbClr val="000000"/>
                </a:solidFill>
                <a:effectLst/>
                <a:uLnTx/>
                <a:uFillTx/>
                <a:hlinkClick r:id="rId4"/>
              </a:rPr>
              <a:t>HIPAA.Desk.NM@Conduent.com</a:t>
            </a:r>
            <a:r>
              <a:rPr kumimoji="0" lang="en-US" sz="1400" b="0" i="0" u="none" strike="noStrike" kern="0" cap="none" spc="0" normalizeH="0" noProof="0" dirty="0" smtClean="0">
                <a:ln>
                  <a:noFill/>
                </a:ln>
                <a:solidFill>
                  <a:srgbClr val="000000"/>
                </a:solidFill>
                <a:effectLst/>
                <a:uLnTx/>
                <a:uFillTx/>
              </a:rPr>
              <a:t>. </a:t>
            </a:r>
            <a:endParaRPr kumimoji="0" lang="en-US" sz="1400" b="0" i="0" u="none" strike="noStrike" kern="0" cap="none" spc="0" normalizeH="0" baseline="0" noProof="0" dirty="0" smtClean="0">
              <a:ln>
                <a:noFill/>
              </a:ln>
              <a:solidFill>
                <a:srgbClr val="000000"/>
              </a:solidFill>
              <a:effectLst/>
              <a:uLnTx/>
              <a:uFillTx/>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5"/>
              </a:rPr>
              <a:t>https://</a:t>
            </a:r>
            <a:r>
              <a:rPr lang="en-US" sz="2000" dirty="0" smtClean="0">
                <a:hlinkClick r:id="rId5"/>
              </a:rPr>
              <a:t>nmmedicaid.portal.conduent.com/static/providerlogin.htm</a:t>
            </a:r>
            <a:r>
              <a:rPr lang="en-US" sz="2000" dirty="0" smtClean="0"/>
              <a:t>  </a:t>
            </a:r>
            <a:endParaRPr lang="en-US" sz="2000" dirty="0"/>
          </a:p>
        </p:txBody>
      </p:sp>
      <p:sp>
        <p:nvSpPr>
          <p:cNvPr id="21" name="TextBox 20"/>
          <p:cNvSpPr txBox="1"/>
          <p:nvPr/>
        </p:nvSpPr>
        <p:spPr>
          <a:xfrm>
            <a:off x="9375264" y="4138433"/>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If you are not the</a:t>
            </a:r>
            <a:r>
              <a:rPr kumimoji="0" lang="en-US" sz="1400" b="0" i="0" u="none" strike="noStrike" kern="0" cap="none" spc="0" normalizeH="0" noProof="0" dirty="0" smtClean="0">
                <a:ln>
                  <a:noFill/>
                </a:ln>
                <a:solidFill>
                  <a:srgbClr val="000000"/>
                </a:solidFill>
                <a:effectLst/>
                <a:uLnTx/>
                <a:uFillTx/>
              </a:rPr>
              <a:t> MA, you can gain access to </a:t>
            </a:r>
            <a:r>
              <a:rPr lang="en-US" sz="1400" kern="0" dirty="0" smtClean="0">
                <a:solidFill>
                  <a:srgbClr val="000000"/>
                </a:solidFill>
              </a:rPr>
              <a:t>make updates </a:t>
            </a:r>
            <a:r>
              <a:rPr kumimoji="0" lang="en-US" sz="1400" b="0" i="0" u="none" strike="noStrike" kern="0" cap="none" spc="0" normalizeH="0" noProof="0" dirty="0" smtClean="0">
                <a:ln>
                  <a:noFill/>
                </a:ln>
                <a:solidFill>
                  <a:srgbClr val="000000"/>
                </a:solidFill>
                <a:effectLst/>
                <a:uLnTx/>
                <a:uFillTx/>
              </a:rPr>
              <a:t>by contacting your MA and asking them to grant you the Provider Update Security Privilege</a:t>
            </a:r>
            <a:r>
              <a:rPr lang="en-US" sz="1400" kern="0" dirty="0" smtClean="0">
                <a:solidFill>
                  <a:srgbClr val="000000"/>
                </a:solidFill>
              </a:rPr>
              <a:t>.</a:t>
            </a:r>
            <a:endParaRPr kumimoji="0" lang="en-US" sz="14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554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smtClean="0"/>
              <a:t>3/22/2018</a:t>
            </a:r>
            <a:endParaRPr lang="en-US" dirty="0"/>
          </a:p>
        </p:txBody>
      </p:sp>
      <p:sp>
        <p:nvSpPr>
          <p:cNvPr id="9" name="Rectangle 2"/>
          <p:cNvSpPr>
            <a:spLocks noGrp="1" noChangeArrowheads="1"/>
          </p:cNvSpPr>
          <p:nvPr>
            <p:ph type="title"/>
          </p:nvPr>
        </p:nvSpPr>
        <p:spPr>
          <a:xfrm>
            <a:off x="644012" y="1373787"/>
            <a:ext cx="12413619" cy="725488"/>
          </a:xfrm>
          <a:noFill/>
        </p:spPr>
        <p:txBody>
          <a:bodyPr/>
          <a:lstStyle/>
          <a:p>
            <a:r>
              <a:rPr lang="en-US" sz="4400" dirty="0" smtClean="0">
                <a:latin typeface="Arial" panose="020B0604020202020204" pitchFamily="34" charset="0"/>
                <a:cs typeface="Arial" panose="020B0604020202020204" pitchFamily="34" charset="0"/>
              </a:rPr>
              <a:t>Provider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62" y="3210473"/>
            <a:ext cx="8266537" cy="4796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871230" y="6079200"/>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C00000"/>
              </a:solidFill>
            </a:endParaRPr>
          </a:p>
        </p:txBody>
      </p:sp>
      <p:sp>
        <p:nvSpPr>
          <p:cNvPr id="3" name="Rectangle 2"/>
          <p:cNvSpPr/>
          <p:nvPr/>
        </p:nvSpPr>
        <p:spPr>
          <a:xfrm>
            <a:off x="644011" y="2260046"/>
            <a:ext cx="13396841" cy="892552"/>
          </a:xfrm>
          <a:prstGeom prst="rect">
            <a:avLst/>
          </a:prstGeom>
        </p:spPr>
        <p:txBody>
          <a:bodyPr wrap="square">
            <a:spAutoFit/>
          </a:bodyPr>
          <a:lstStyle/>
          <a:p>
            <a:pPr>
              <a:lnSpc>
                <a:spcPct val="100000"/>
              </a:lnSpc>
            </a:pPr>
            <a:r>
              <a:rPr lang="en-US" dirty="0" smtClean="0"/>
              <a:t>Web Portal Master </a:t>
            </a:r>
            <a:r>
              <a:rPr lang="en-US" dirty="0"/>
              <a:t>Administrators and </a:t>
            </a:r>
            <a:r>
              <a:rPr lang="en-US" dirty="0" smtClean="0"/>
              <a:t>Users </a:t>
            </a:r>
            <a:r>
              <a:rPr lang="en-US" dirty="0"/>
              <a:t>with the assigned privilege will be able to access the tool from the left navigation pane after logging in.</a:t>
            </a:r>
          </a:p>
        </p:txBody>
      </p:sp>
    </p:spTree>
    <p:extLst>
      <p:ext uri="{BB962C8B-B14F-4D97-AF65-F5344CB8AC3E}">
        <p14:creationId xmlns:p14="http://schemas.microsoft.com/office/powerpoint/2010/main" val="898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8604"/>
            <a:ext cx="13581063" cy="604795"/>
          </a:xfrm>
        </p:spPr>
        <p:txBody>
          <a:bodyPr/>
          <a:lstStyle/>
          <a:p>
            <a:r>
              <a:rPr lang="en-US" sz="4400" dirty="0"/>
              <a:t>Provider Update Access </a:t>
            </a:r>
            <a:r>
              <a:rPr lang="en-US" sz="4400" i="1" dirty="0"/>
              <a:t>Continued</a:t>
            </a:r>
            <a:endParaRPr lang="en-US" sz="4400" dirty="0"/>
          </a:p>
        </p:txBody>
      </p:sp>
      <p:pic>
        <p:nvPicPr>
          <p:cNvPr id="102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 y="2343015"/>
            <a:ext cx="12525142" cy="3435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b="14086"/>
          <a:stretch/>
        </p:blipFill>
        <p:spPr bwMode="auto">
          <a:xfrm>
            <a:off x="3361039" y="5955956"/>
            <a:ext cx="9782969" cy="210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8838593" y="4266875"/>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C00000"/>
              </a:solidFill>
            </a:endParaRPr>
          </a:p>
        </p:txBody>
      </p:sp>
      <p:sp>
        <p:nvSpPr>
          <p:cNvPr id="10" name="Right Arrow 9"/>
          <p:cNvSpPr/>
          <p:nvPr/>
        </p:nvSpPr>
        <p:spPr>
          <a:xfrm rot="10800000">
            <a:off x="8838593" y="7211902"/>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C00000"/>
              </a:solidFill>
            </a:endParaRPr>
          </a:p>
        </p:txBody>
      </p:sp>
      <p:sp>
        <p:nvSpPr>
          <p:cNvPr id="12" name="TextBox 11"/>
          <p:cNvSpPr txBox="1"/>
          <p:nvPr/>
        </p:nvSpPr>
        <p:spPr>
          <a:xfrm>
            <a:off x="618866" y="5966456"/>
            <a:ext cx="229285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Select ‘Continue’ after</a:t>
            </a:r>
            <a:r>
              <a:rPr kumimoji="0" lang="en-US" sz="1400" b="0" i="0" u="none" strike="noStrike" kern="0" cap="none" spc="0" normalizeH="0" noProof="0" dirty="0" smtClean="0">
                <a:ln>
                  <a:noFill/>
                </a:ln>
                <a:solidFill>
                  <a:srgbClr val="000000"/>
                </a:solidFill>
                <a:effectLst/>
                <a:uLnTx/>
                <a:uFillTx/>
              </a:rPr>
              <a:t> a provider number has been selected. </a:t>
            </a:r>
            <a:endParaRPr kumimoji="0" lang="en-US" sz="1400" b="0" i="0" u="none" strike="noStrike" kern="0" cap="none" spc="0" normalizeH="0" baseline="0" noProof="0" dirty="0" smtClean="0">
              <a:ln>
                <a:noFill/>
              </a:ln>
              <a:solidFill>
                <a:srgbClr val="000000"/>
              </a:solidFill>
              <a:effectLst/>
              <a:uLnTx/>
              <a:uFillTx/>
            </a:endParaRPr>
          </a:p>
        </p:txBody>
      </p:sp>
      <p:sp>
        <p:nvSpPr>
          <p:cNvPr id="13" name="Line 7"/>
          <p:cNvSpPr>
            <a:spLocks noChangeShapeType="1"/>
          </p:cNvSpPr>
          <p:nvPr/>
        </p:nvSpPr>
        <p:spPr bwMode="auto">
          <a:xfrm>
            <a:off x="2911717" y="6705120"/>
            <a:ext cx="857094" cy="171674"/>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857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9568"/>
            <a:ext cx="13581063" cy="570832"/>
          </a:xfrm>
        </p:spPr>
        <p:txBody>
          <a:bodyPr/>
          <a:lstStyle/>
          <a:p>
            <a:r>
              <a:rPr lang="en-US" sz="4400" dirty="0"/>
              <a:t>Provider Update Access</a:t>
            </a:r>
          </a:p>
        </p:txBody>
      </p:sp>
      <p:sp>
        <p:nvSpPr>
          <p:cNvPr id="3" name="Date Placeholder 2"/>
          <p:cNvSpPr>
            <a:spLocks noGrp="1"/>
          </p:cNvSpPr>
          <p:nvPr>
            <p:ph type="dt" sz="half" idx="10"/>
          </p:nvPr>
        </p:nvSpPr>
        <p:spPr/>
        <p:txBody>
          <a:bodyPr/>
          <a:lstStyle/>
          <a:p>
            <a:r>
              <a:rPr lang="en-US" dirty="0" smtClean="0"/>
              <a:t>3/22/2018</a:t>
            </a:r>
            <a:endParaRPr lang="en-US"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17" y="3178594"/>
            <a:ext cx="9388968"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16417" y="2173542"/>
            <a:ext cx="12697058" cy="707886"/>
          </a:xfrm>
          <a:prstGeom prst="rect">
            <a:avLst/>
          </a:prstGeom>
        </p:spPr>
        <p:txBody>
          <a:bodyPr wrap="square">
            <a:spAutoFit/>
          </a:bodyPr>
          <a:lstStyle/>
          <a:p>
            <a:pPr>
              <a:lnSpc>
                <a:spcPct val="100000"/>
              </a:lnSpc>
            </a:pPr>
            <a:r>
              <a:rPr lang="en-US" sz="2000" dirty="0" smtClean="0"/>
              <a:t>Providers </a:t>
            </a:r>
            <a:r>
              <a:rPr lang="en-US" sz="2000" dirty="0"/>
              <a:t>may see the following error message to contact Conduent for guidance on moving forward with any provider record </a:t>
            </a:r>
            <a:r>
              <a:rPr lang="en-US" sz="2000" dirty="0" smtClean="0"/>
              <a:t>changes.</a:t>
            </a:r>
            <a:endParaRPr lang="en-US" sz="2000" dirty="0"/>
          </a:p>
        </p:txBody>
      </p:sp>
    </p:spTree>
    <p:extLst>
      <p:ext uri="{BB962C8B-B14F-4D97-AF65-F5344CB8AC3E}">
        <p14:creationId xmlns:p14="http://schemas.microsoft.com/office/powerpoint/2010/main" val="491525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385684"/>
            <a:ext cx="13581063" cy="1118937"/>
          </a:xfrm>
        </p:spPr>
        <p:txBody>
          <a:bodyPr/>
          <a:lstStyle/>
          <a:p>
            <a:r>
              <a:rPr lang="en-US" sz="4400" dirty="0" smtClean="0"/>
              <a:t>Provider Update Access </a:t>
            </a:r>
            <a:r>
              <a:rPr lang="en-US" sz="4400" i="1" dirty="0" smtClean="0"/>
              <a:t>Continued</a:t>
            </a:r>
            <a:endParaRPr lang="en-US" sz="4400" i="1" dirty="0"/>
          </a:p>
        </p:txBody>
      </p:sp>
      <p:sp>
        <p:nvSpPr>
          <p:cNvPr id="3" name="Date Placeholder 2"/>
          <p:cNvSpPr>
            <a:spLocks noGrp="1"/>
          </p:cNvSpPr>
          <p:nvPr>
            <p:ph type="dt" sz="half" idx="10"/>
          </p:nvPr>
        </p:nvSpPr>
        <p:spPr/>
        <p:txBody>
          <a:bodyPr/>
          <a:lstStyle/>
          <a:p>
            <a:r>
              <a:rPr lang="en-US" dirty="0" smtClean="0"/>
              <a:t>3/22/2018</a:t>
            </a:r>
            <a:endParaRPr lang="en-US" dirty="0"/>
          </a:p>
        </p:txBody>
      </p:sp>
      <p:sp>
        <p:nvSpPr>
          <p:cNvPr id="4" name="Text Placeholder 3"/>
          <p:cNvSpPr>
            <a:spLocks noGrp="1"/>
          </p:cNvSpPr>
          <p:nvPr>
            <p:ph type="body" sz="quarter" idx="13"/>
          </p:nvPr>
        </p:nvSpPr>
        <p:spPr>
          <a:xfrm>
            <a:off x="520699" y="2478504"/>
            <a:ext cx="13542393" cy="4644191"/>
          </a:xfrm>
        </p:spPr>
        <p:txBody>
          <a:bodyPr/>
          <a:lstStyle/>
          <a:p>
            <a:pPr marL="342900" indent="-342900">
              <a:lnSpc>
                <a:spcPct val="100000"/>
              </a:lnSpc>
              <a:buFont typeface="Arial" panose="020B0604020202020204" pitchFamily="34" charset="0"/>
              <a:buChar char="•"/>
            </a:pPr>
            <a:r>
              <a:rPr lang="en-US" dirty="0"/>
              <a:t>Upon enrollment with NM Medicaid, providers are classified as billing </a:t>
            </a:r>
            <a:r>
              <a:rPr lang="en-US" dirty="0" smtClean="0"/>
              <a:t>providers, rendering/servicing providers, or unrestricted providers</a:t>
            </a:r>
          </a:p>
          <a:p>
            <a:pPr marL="342900" indent="-342900">
              <a:lnSpc>
                <a:spcPct val="100000"/>
              </a:lnSpc>
              <a:buFont typeface="Arial" panose="020B0604020202020204" pitchFamily="34" charset="0"/>
              <a:buChar char="•"/>
            </a:pPr>
            <a:r>
              <a:rPr lang="en-US" dirty="0" smtClean="0"/>
              <a:t>Fee for Service </a:t>
            </a:r>
            <a:r>
              <a:rPr lang="en-US" dirty="0"/>
              <a:t>b</a:t>
            </a:r>
            <a:r>
              <a:rPr lang="en-US" dirty="0" smtClean="0"/>
              <a:t>illing,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endering, and unrestricted providers </a:t>
            </a:r>
            <a:r>
              <a:rPr lang="en-US" dirty="0" smtClean="0"/>
              <a:t>will have separate screens tailored to their application needs for updating purposes </a:t>
            </a:r>
          </a:p>
          <a:p>
            <a:pPr marL="1404204" lvl="1" indent="-342900">
              <a:buFont typeface="Arial" panose="020B0604020202020204" pitchFamily="34" charset="0"/>
              <a:buChar char="•"/>
            </a:pPr>
            <a:r>
              <a:rPr lang="en-US" sz="1600" b="1" dirty="0" smtClean="0"/>
              <a:t>Billing Provider </a:t>
            </a:r>
            <a:r>
              <a:rPr lang="en-US" sz="1600" dirty="0" smtClean="0"/>
              <a:t>- A </a:t>
            </a:r>
            <a:r>
              <a:rPr lang="en-US" sz="1600" dirty="0"/>
              <a:t>provider or organization that can bill for a </a:t>
            </a:r>
            <a:r>
              <a:rPr lang="en-US" sz="1600" dirty="0" smtClean="0"/>
              <a:t>claim</a:t>
            </a:r>
          </a:p>
          <a:p>
            <a:pPr marL="1404204" lvl="1" indent="-342900">
              <a:buFont typeface="Arial" panose="020B0604020202020204" pitchFamily="34" charset="0"/>
              <a:buChar char="•"/>
            </a:pPr>
            <a:endParaRPr lang="en-US" sz="1600" dirty="0" smtClean="0"/>
          </a:p>
          <a:p>
            <a:pPr marL="1404204" lvl="1" indent="-342900">
              <a:buFont typeface="Arial" panose="020B0604020202020204" pitchFamily="34" charset="0"/>
              <a:buChar char="•"/>
            </a:pPr>
            <a:r>
              <a:rPr lang="en-US" sz="1600" b="1" dirty="0" smtClean="0"/>
              <a:t>Rendering Provider </a:t>
            </a:r>
            <a:r>
              <a:rPr lang="en-US" sz="1600" dirty="0" smtClean="0"/>
              <a:t>- </a:t>
            </a:r>
            <a:r>
              <a:rPr lang="en-US" sz="1600" dirty="0"/>
              <a:t>A</a:t>
            </a:r>
            <a:r>
              <a:rPr lang="en-US" sz="1600" dirty="0" smtClean="0"/>
              <a:t> </a:t>
            </a:r>
            <a:r>
              <a:rPr lang="en-US" sz="1600" dirty="0"/>
              <a:t>healthcare provider who </a:t>
            </a:r>
            <a:r>
              <a:rPr lang="en-US" sz="1600" dirty="0" smtClean="0"/>
              <a:t>performs </a:t>
            </a:r>
            <a:r>
              <a:rPr lang="en-US" sz="1600" dirty="0"/>
              <a:t>the service(s</a:t>
            </a:r>
            <a:r>
              <a:rPr lang="en-US" sz="1600" dirty="0" smtClean="0"/>
              <a:t>). Also </a:t>
            </a:r>
            <a:r>
              <a:rPr lang="en-US" sz="1600" dirty="0"/>
              <a:t>called 'servicing' </a:t>
            </a:r>
            <a:r>
              <a:rPr lang="en-US" sz="1600" dirty="0" smtClean="0"/>
              <a:t>provider </a:t>
            </a:r>
          </a:p>
          <a:p>
            <a:pPr marL="1404204" lvl="1" indent="-342900">
              <a:buFont typeface="Arial" panose="020B0604020202020204" pitchFamily="34" charset="0"/>
              <a:buChar char="•"/>
            </a:pPr>
            <a:endParaRPr lang="en-US" sz="1600" dirty="0" smtClean="0"/>
          </a:p>
          <a:p>
            <a:pPr marL="1404204" lvl="1" indent="-342900">
              <a:buFont typeface="Arial" panose="020B0604020202020204" pitchFamily="34" charset="0"/>
              <a:buChar char="•"/>
            </a:pPr>
            <a:r>
              <a:rPr lang="en-US" sz="1600" b="1" dirty="0" smtClean="0"/>
              <a:t>Unrestricted Provider - </a:t>
            </a:r>
            <a:r>
              <a:rPr lang="en-US" sz="1600" dirty="0" smtClean="0"/>
              <a:t>Providers that are </a:t>
            </a:r>
            <a:r>
              <a:rPr lang="en-US" sz="1600" dirty="0"/>
              <a:t>billing </a:t>
            </a:r>
            <a:r>
              <a:rPr lang="en-US" sz="1600" b="1" dirty="0"/>
              <a:t>and</a:t>
            </a:r>
            <a:r>
              <a:rPr lang="en-US" sz="1600" dirty="0"/>
              <a:t> servicing </a:t>
            </a:r>
            <a:r>
              <a:rPr lang="en-US" sz="1600" dirty="0" smtClean="0"/>
              <a:t>providers</a:t>
            </a:r>
          </a:p>
          <a:p>
            <a:pPr marL="1404204" lvl="1" indent="-342900">
              <a:buFont typeface="Arial" panose="020B0604020202020204" pitchFamily="34" charset="0"/>
              <a:buChar char="•"/>
            </a:pPr>
            <a:endParaRPr lang="en-US" sz="1600" dirty="0"/>
          </a:p>
          <a:p>
            <a:pPr marL="342900" indent="-342900">
              <a:lnSpc>
                <a:spcPct val="100000"/>
              </a:lnSpc>
              <a:buFont typeface="Arial" panose="020B0604020202020204" pitchFamily="34" charset="0"/>
              <a:buChar char="•"/>
            </a:pPr>
            <a:r>
              <a:rPr lang="en-US" dirty="0"/>
              <a:t>Active providers or providers with a recently expired license will be able to access the </a:t>
            </a:r>
            <a:r>
              <a:rPr lang="en-US" dirty="0" smtClean="0"/>
              <a:t>tool</a:t>
            </a:r>
            <a:endParaRPr lang="en-US" dirty="0"/>
          </a:p>
          <a:p>
            <a:pPr marL="342900" indent="-342900">
              <a:lnSpc>
                <a:spcPct val="100000"/>
              </a:lnSpc>
              <a:buFont typeface="Arial" panose="020B0604020202020204" pitchFamily="34" charset="0"/>
              <a:buChar char="•"/>
            </a:pPr>
            <a:endParaRPr lang="en-US" sz="1600" dirty="0" smtClean="0"/>
          </a:p>
          <a:p>
            <a:pPr>
              <a:lnSpc>
                <a:spcPct val="100000"/>
              </a:lnSpc>
            </a:pPr>
            <a:endParaRPr lang="en-US" dirty="0"/>
          </a:p>
          <a:p>
            <a:endParaRPr lang="en-US" dirty="0"/>
          </a:p>
        </p:txBody>
      </p:sp>
    </p:spTree>
    <p:extLst>
      <p:ext uri="{BB962C8B-B14F-4D97-AF65-F5344CB8AC3E}">
        <p14:creationId xmlns:p14="http://schemas.microsoft.com/office/powerpoint/2010/main" val="440954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76</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smtClean="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r>
              <a:rPr lang="en-US" sz="2400" dirty="0">
                <a:solidFill>
                  <a:prstClr val="black"/>
                </a:solidFill>
              </a:rPr>
              <a:t/>
            </a:r>
            <a:br>
              <a:rPr lang="en-US" sz="2400" dirty="0">
                <a:solidFill>
                  <a:prstClr val="black"/>
                </a:solidFill>
              </a:rPr>
            </a:br>
            <a:r>
              <a:rPr lang="en-US" sz="2100" dirty="0">
                <a:solidFill>
                  <a:prstClr val="black"/>
                </a:solidFill>
              </a:rPr>
              <a:t/>
            </a: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77</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Human Services Department  </a:t>
            </a:r>
            <a:r>
              <a:rPr lang="en-US" sz="1100" dirty="0"/>
              <a:t>– </a:t>
            </a:r>
            <a:r>
              <a:rPr lang="en-US" sz="1100" dirty="0">
                <a:hlinkClick r:id="rId4"/>
              </a:rPr>
              <a:t>http://www.hsd.state.nm.us/mad/</a:t>
            </a:r>
            <a:endParaRPr lang="en-US" sz="1100" dirty="0"/>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Conduent Provider Relations Call Center </a:t>
            </a:r>
            <a:r>
              <a:rPr lang="en-US" sz="1100" dirty="0"/>
              <a:t>– (800) 299 - 7304 option 6 or (505) 246 - 0710 option 6. </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HIPAA.Desk.NM@conduent.com</a:t>
            </a:r>
            <a:r>
              <a:rPr lang="en-US" sz="1100" dirty="0"/>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NM Medicaid Recipient Helpdesk </a:t>
            </a:r>
            <a:r>
              <a:rPr lang="en-US" sz="1100" dirty="0"/>
              <a:t>– (888) 997 – 2583 or (505) 247 – 1042</a:t>
            </a:r>
          </a:p>
          <a:p>
            <a:r>
              <a:rPr lang="en-US" sz="1100" dirty="0"/>
              <a:t>Eligibility inquiries, Fee-for-Service Replacement Medicaid Identification Card, Enroll or change a Managed Care Organization and Eligibility application status</a:t>
            </a:r>
          </a:p>
          <a:p>
            <a:endParaRPr lang="en-US" sz="1100" dirty="0"/>
          </a:p>
          <a:p>
            <a:r>
              <a:rPr lang="en-US" sz="1100" b="1" dirty="0"/>
              <a:t>Medical Assistance Division, Program Rules </a:t>
            </a:r>
            <a:r>
              <a:rPr lang="en-US" sz="1100" dirty="0"/>
              <a:t>– </a:t>
            </a:r>
            <a:r>
              <a:rPr lang="en-US" sz="1100" dirty="0">
                <a:hlinkClick r:id="rId8"/>
              </a:rPr>
              <a:t>http://www.hsd.state.nm.us/providers/rules-nm-administrative-code-.aspx</a:t>
            </a:r>
            <a:endParaRPr lang="en-US" sz="1100" dirty="0"/>
          </a:p>
          <a:p>
            <a:r>
              <a:rPr lang="en-US" sz="1100" dirty="0"/>
              <a:t>NMAC for Programs administered by the Medical Assistance Division</a:t>
            </a:r>
            <a:br>
              <a:rPr lang="en-US" sz="1100" dirty="0"/>
            </a:br>
            <a:r>
              <a:rPr lang="en-US" sz="1100" dirty="0"/>
              <a:t/>
            </a:r>
            <a:br>
              <a:rPr lang="en-US" sz="1100" dirty="0"/>
            </a:br>
            <a:r>
              <a:rPr lang="en-US" sz="1100" b="1" dirty="0"/>
              <a:t>Yes New Mexico - </a:t>
            </a:r>
            <a:r>
              <a:rPr lang="en-US" sz="1100" dirty="0">
                <a:hlinkClick r:id="rId9"/>
              </a:rPr>
              <a:t>https://www.yes.state.nm.us/yesnm/home/index</a:t>
            </a:r>
            <a:r>
              <a:rPr lang="en-US" sz="1100" dirty="0"/>
              <a:t/>
            </a:r>
            <a:br>
              <a:rPr lang="en-US" sz="1100" dirty="0"/>
            </a:br>
            <a:r>
              <a:rPr lang="en-US" sz="1100" dirty="0"/>
              <a:t>Apply, check, update, or renew Medical Assistance (Medicaid) benefits</a:t>
            </a:r>
          </a:p>
          <a:p>
            <a:endParaRPr lang="en-US" sz="1000" dirty="0"/>
          </a:p>
          <a:p>
            <a:r>
              <a:rPr lang="en-US" sz="1000" dirty="0"/>
              <a:t/>
            </a:r>
            <a:br>
              <a:rPr lang="en-US" sz="1000" dirty="0"/>
            </a:br>
            <a:r>
              <a:rPr lang="en-US" sz="1000" dirty="0"/>
              <a:t/>
            </a: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338386"/>
            <a:ext cx="65055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June 17, 2019</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smtClean="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4" y="2408236"/>
            <a:ext cx="1042125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12139</TotalTime>
  <Words>3018</Words>
  <Application>Microsoft Office PowerPoint</Application>
  <PresentationFormat>Custom</PresentationFormat>
  <Paragraphs>460</Paragraphs>
  <Slides>78</Slides>
  <Notes>40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Conduent_PPT_Template_White_6Jan</vt:lpstr>
      <vt:lpstr>Behavioral Health Provider Enrollment Workshop</vt:lpstr>
      <vt:lpstr>Purpose</vt:lpstr>
      <vt:lpstr>Objectives</vt:lpstr>
      <vt:lpstr>New Mexico Web Portal Information and Enhancements</vt:lpstr>
      <vt:lpstr>New Mexico Web Portal Information and Enhancements</vt:lpstr>
      <vt:lpstr>New Mexico Web Portal Provider Search</vt:lpstr>
      <vt:lpstr>New Mexico Web Portal Provider Search</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Provider Type &amp; Specialty List </vt:lpstr>
      <vt:lpstr>Online Provider Enrollment Features</vt:lpstr>
      <vt:lpstr>Centennial Care Managed Care Organizations (MCOs)</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Enrollment Application</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Continued for both MAD 312 and MAD 335</vt:lpstr>
      <vt:lpstr>Provider Enrollment Application</vt:lpstr>
      <vt:lpstr>Provider Enrollment Application</vt:lpstr>
      <vt:lpstr>Provider Enrollment Application </vt:lpstr>
      <vt:lpstr>Provider Enrollment Application</vt:lpstr>
      <vt:lpstr>Provider Enrollment Application</vt:lpstr>
      <vt:lpstr>Provider Enrollment Application</vt:lpstr>
      <vt:lpstr>Provider Enrollment Application Initial Screen</vt:lpstr>
      <vt:lpstr>Application Tips</vt:lpstr>
      <vt:lpstr>Provider Enrollment Applications Top Errors</vt:lpstr>
      <vt:lpstr>Provider Enrollment Applications Top Errors Continued </vt:lpstr>
      <vt:lpstr>Return to Provider </vt:lpstr>
      <vt:lpstr>Return to Provider </vt:lpstr>
      <vt:lpstr>Return to Provider</vt:lpstr>
      <vt:lpstr>Return to Provider </vt:lpstr>
      <vt:lpstr>Turn Around Document (TAD)</vt:lpstr>
      <vt:lpstr>Turn Around Document (TAD)</vt:lpstr>
      <vt:lpstr>Turn Around Document (TAD)</vt:lpstr>
      <vt:lpstr>Online Provider Update</vt:lpstr>
      <vt:lpstr> Advantage of Submitting Updates Online</vt:lpstr>
      <vt:lpstr>New Mexico Medicaid Web Portal Login </vt:lpstr>
      <vt:lpstr>New Mexico Medicaid Web Portal Login </vt:lpstr>
      <vt:lpstr>Provider Update   </vt:lpstr>
      <vt:lpstr>Provider Update Access Continued</vt:lpstr>
      <vt:lpstr>Provider Update Access</vt:lpstr>
      <vt:lpstr>Provider Update Access Continued</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Gipson, Robert</cp:lastModifiedBy>
  <cp:revision>224</cp:revision>
  <dcterms:created xsi:type="dcterms:W3CDTF">2017-01-18T18:41:02Z</dcterms:created>
  <dcterms:modified xsi:type="dcterms:W3CDTF">2019-06-17T18:28:54Z</dcterms:modified>
</cp:coreProperties>
</file>